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2"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C2834-FF1D-4A90-9126-648575E499AC}"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9299B-FFD1-4F7D-B157-BCC5A235BB64}" type="slidenum">
              <a:rPr lang="en-US" smtClean="0"/>
              <a:t>‹#›</a:t>
            </a:fld>
            <a:endParaRPr lang="en-US"/>
          </a:p>
        </p:txBody>
      </p:sp>
    </p:spTree>
    <p:extLst>
      <p:ext uri="{BB962C8B-B14F-4D97-AF65-F5344CB8AC3E}">
        <p14:creationId xmlns:p14="http://schemas.microsoft.com/office/powerpoint/2010/main" val="404679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Likert scales are easy. You generate a statement that is related to a concept. </a:t>
            </a:r>
          </a:p>
          <a:p>
            <a:endParaRPr lang="en-US" dirty="0"/>
          </a:p>
          <a:p>
            <a:r>
              <a:rPr lang="en-US" dirty="0"/>
              <a:t>Like “I love attending big, loud parties” is related to Extraversion or “I have trouble getting started on chores” is related to (low) Conscientiousness.</a:t>
            </a:r>
          </a:p>
          <a:p>
            <a:endParaRPr lang="en-US" dirty="0"/>
          </a:p>
          <a:p>
            <a:r>
              <a:rPr lang="en-US" dirty="0"/>
              <a:t>This is very much in AI’s wheelhouse.</a:t>
            </a:r>
          </a:p>
          <a:p>
            <a:endParaRPr lang="en-US" dirty="0"/>
          </a:p>
          <a:p>
            <a:r>
              <a:rPr lang="en-US" dirty="0"/>
              <a:t>The Ho (2024) study is the only one to address parameters of the LLM. Temperature is a parameter of the generative models. These models have a point where they are selecting the next token. The TEMPERATURE affects the likelihood distribution. When Temperature = 0 the model is deterministic. For higher values of Temperature, the model is increasingly “creative” in its choices.</a:t>
            </a:r>
          </a:p>
          <a:p>
            <a:endParaRPr lang="en-US" dirty="0"/>
          </a:p>
          <a:p>
            <a:r>
              <a:rPr lang="en-US" dirty="0"/>
              <a:t>Presence penalty reduces the chance of selecting a token a second or subsequent time. I think this was introduced because older models had a tendency to produce cyclical gibberish as output.</a:t>
            </a:r>
          </a:p>
          <a:p>
            <a:endParaRPr lang="en-US" dirty="0"/>
          </a:p>
          <a:p>
            <a:r>
              <a:rPr lang="en-US" dirty="0"/>
              <a:t>Its interesting that LLMs are so advanced that its hard to envision what effect these parameters would have on the generated output. There are actually several parameters. Temperature is the only one I’ve ever wanted/needed to adjust.</a:t>
            </a:r>
          </a:p>
        </p:txBody>
      </p:sp>
      <p:sp>
        <p:nvSpPr>
          <p:cNvPr id="4" name="Slide Number Placeholder 3"/>
          <p:cNvSpPr>
            <a:spLocks noGrp="1"/>
          </p:cNvSpPr>
          <p:nvPr>
            <p:ph type="sldNum" sz="quarter" idx="5"/>
          </p:nvPr>
        </p:nvSpPr>
        <p:spPr/>
        <p:txBody>
          <a:bodyPr/>
          <a:lstStyle/>
          <a:p>
            <a:fld id="{2ED9299B-FFD1-4F7D-B157-BCC5A235BB64}" type="slidenum">
              <a:rPr lang="en-US" smtClean="0"/>
              <a:t>3</a:t>
            </a:fld>
            <a:endParaRPr lang="en-US"/>
          </a:p>
        </p:txBody>
      </p:sp>
    </p:spTree>
    <p:extLst>
      <p:ext uri="{BB962C8B-B14F-4D97-AF65-F5344CB8AC3E}">
        <p14:creationId xmlns:p14="http://schemas.microsoft.com/office/powerpoint/2010/main" val="334116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say, “peanut butter and…” you probably say “jelly” and so (probably) does GPT-3 but other responses are possible.</a:t>
            </a:r>
          </a:p>
          <a:p>
            <a:endParaRPr lang="en-US" dirty="0"/>
          </a:p>
          <a:p>
            <a:r>
              <a:rPr lang="en-US" dirty="0"/>
              <a:t>Temperature affects the “sharpness” or “flatness” of the distribution of likelihoods for generating the next token.</a:t>
            </a:r>
          </a:p>
          <a:p>
            <a:endParaRPr lang="en-US" dirty="0"/>
          </a:p>
          <a:p>
            <a:r>
              <a:rPr lang="en-US" dirty="0"/>
              <a:t>A low temperature (close to zero) produces a sharp distribution where the most likely token is </a:t>
            </a:r>
          </a:p>
        </p:txBody>
      </p:sp>
      <p:sp>
        <p:nvSpPr>
          <p:cNvPr id="4" name="Slide Number Placeholder 3"/>
          <p:cNvSpPr>
            <a:spLocks noGrp="1"/>
          </p:cNvSpPr>
          <p:nvPr>
            <p:ph type="sldNum" sz="quarter" idx="5"/>
          </p:nvPr>
        </p:nvSpPr>
        <p:spPr/>
        <p:txBody>
          <a:bodyPr/>
          <a:lstStyle/>
          <a:p>
            <a:fld id="{2ED9299B-FFD1-4F7D-B157-BCC5A235BB64}" type="slidenum">
              <a:rPr lang="en-US" smtClean="0"/>
              <a:t>4</a:t>
            </a:fld>
            <a:endParaRPr lang="en-US"/>
          </a:p>
        </p:txBody>
      </p:sp>
    </p:spTree>
    <p:extLst>
      <p:ext uri="{BB962C8B-B14F-4D97-AF65-F5344CB8AC3E}">
        <p14:creationId xmlns:p14="http://schemas.microsoft.com/office/powerpoint/2010/main" val="3737062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1">
                <a:lumMod val="5000"/>
                <a:lumOff val="95000"/>
                <a:alpha val="2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252C64-A68C-B521-9AB6-EFD154313BB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6D2A933-A1E3-7BCD-0ADB-6C943B3A7209}"/>
              </a:ext>
            </a:extLst>
          </p:cNvPr>
          <p:cNvSpPr>
            <a:spLocks noGrp="1"/>
          </p:cNvSpPr>
          <p:nvPr>
            <p:ph type="ctrTitle"/>
          </p:nvPr>
        </p:nvSpPr>
        <p:spPr>
          <a:xfrm>
            <a:off x="838200" y="2486088"/>
            <a:ext cx="6015273" cy="2387600"/>
          </a:xfrm>
        </p:spPr>
        <p:txBody>
          <a:bodyPr anchor="ctr">
            <a:normAutofit/>
          </a:bodyPr>
          <a:lstStyle>
            <a:lvl1pPr algn="l">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BF98234-F969-4585-6B1B-8E17CB8C0EC1}"/>
              </a:ext>
            </a:extLst>
          </p:cNvPr>
          <p:cNvSpPr>
            <a:spLocks noGrp="1"/>
          </p:cNvSpPr>
          <p:nvPr>
            <p:ph type="subTitle" idx="1"/>
          </p:nvPr>
        </p:nvSpPr>
        <p:spPr>
          <a:xfrm>
            <a:off x="838200" y="5302282"/>
            <a:ext cx="9144000" cy="625474"/>
          </a:xfrm>
        </p:spPr>
        <p:txBody>
          <a:bodyPr anchor="ct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0CEC56F-53AA-83F9-085B-6F78ABAE0460}"/>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C6BCCCDF-227E-F086-C401-67EF903D9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71913-9F17-E6AA-F3B9-7054B6E583DE}"/>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372999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9C0E-1625-FF39-FF52-35ABB679F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D5C7B-4B04-166D-47FA-14AB15D44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63CE2-5EE6-565F-1384-D5FE0B341502}"/>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C3347922-71B1-E43A-0596-3C81FF95A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33AB1-9EAD-FE61-F47A-76ABC5465F2A}"/>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106503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FCF81-332A-FDC8-8182-DA670A112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77F06-C159-8D6D-4744-2BE7E93D0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32553-0BB9-C826-772D-8310A03563A1}"/>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9BD0E265-9196-C467-D64E-F389C1A3C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D82F6-5905-C326-7714-0D1BB8D00AD0}"/>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97406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1C37-ED0F-26CD-3043-8330C3D8A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FD900-D972-86EC-89C3-45563B2EB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9BDF3-17E8-CFD9-88CC-3932E607C38F}"/>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037DC54C-1B62-3323-B0A6-0452E7BB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67C1-B3A6-9B40-2AA8-3C22779F629F}"/>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0595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0B19-A48F-112D-61CF-34E8FE442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4A8EA-60DC-7869-178A-9F6A2A3140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BBB2C-49AE-62D9-3C46-4E4762608B83}"/>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7419B142-AEBC-9BD2-79A1-BEB71F6E1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484C0-BB7A-F417-E80F-1CE518B53E5F}"/>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394378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E3E5-EFA1-7586-D8F5-9D6A2D543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5632B-047B-BD4D-0608-E94F6E7E80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15966-4630-5A14-EB54-07809431A7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3F257-DC88-EC3B-98F5-917DE1EA5A75}"/>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6" name="Footer Placeholder 5">
            <a:extLst>
              <a:ext uri="{FF2B5EF4-FFF2-40B4-BE49-F238E27FC236}">
                <a16:creationId xmlns:a16="http://schemas.microsoft.com/office/drawing/2014/main" id="{0F9E91CE-E130-01F8-3692-3BF6923C7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D9079-3720-FC19-9C21-56407E45E160}"/>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72671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6F46-35CA-C7DB-9499-E9A296E5A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C5FCC-F361-28F8-6731-6D768ECBA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CAF2D-71D4-588A-FFFE-C41131A53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9F3CA-FF92-9251-A73B-A20E0AD8E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7C604-1670-54AD-2DD6-7601D08C2C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051B2-D643-E3F8-5847-E9E5A88903DA}"/>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8" name="Footer Placeholder 7">
            <a:extLst>
              <a:ext uri="{FF2B5EF4-FFF2-40B4-BE49-F238E27FC236}">
                <a16:creationId xmlns:a16="http://schemas.microsoft.com/office/drawing/2014/main" id="{E60EFB76-4B2E-41E7-F9A8-5F7A65CC46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E013A-1A73-BE6A-E1CC-C63F3DDD90BE}"/>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86518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EADE-F9A0-33DF-2B9A-57493671F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EB497-F50F-1C7C-D393-8401A57EE3C1}"/>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4" name="Footer Placeholder 3">
            <a:extLst>
              <a:ext uri="{FF2B5EF4-FFF2-40B4-BE49-F238E27FC236}">
                <a16:creationId xmlns:a16="http://schemas.microsoft.com/office/drawing/2014/main" id="{F7E106F9-E0E4-E0F0-75A1-A03C149B2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DB79F-A08A-C3BB-173F-341E87C9C11A}"/>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273933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76796-2473-8F07-42FA-F1EC7EFDEA5F}"/>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3" name="Footer Placeholder 2">
            <a:extLst>
              <a:ext uri="{FF2B5EF4-FFF2-40B4-BE49-F238E27FC236}">
                <a16:creationId xmlns:a16="http://schemas.microsoft.com/office/drawing/2014/main" id="{85E2DDDE-02FA-A16A-2C6C-193B19DA78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F6FBD-559C-A0E1-366A-E30F7CF52016}"/>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684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BBE4-258D-C2DA-7689-BFB1CE30E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378FB-E69C-579F-1759-45A8376B55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D16417-626A-2075-B46E-669143995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5FF886-2C64-5606-63BD-9185010760C4}"/>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6" name="Footer Placeholder 5">
            <a:extLst>
              <a:ext uri="{FF2B5EF4-FFF2-40B4-BE49-F238E27FC236}">
                <a16:creationId xmlns:a16="http://schemas.microsoft.com/office/drawing/2014/main" id="{C00FE8AF-030D-22B5-23E1-3FFC29735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64D98-8637-34A0-5653-43E95910A343}"/>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17498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C91B-D7AA-EE51-9687-4EDB1A814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1C27B0-970F-969B-8FD3-23ECCC7D4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55E88B-F4D0-76A4-6818-65279C44B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9DCD3-CC4A-B293-E6B5-0ED72325C7CB}"/>
              </a:ext>
            </a:extLst>
          </p:cNvPr>
          <p:cNvSpPr>
            <a:spLocks noGrp="1"/>
          </p:cNvSpPr>
          <p:nvPr>
            <p:ph type="dt" sz="half" idx="10"/>
          </p:nvPr>
        </p:nvSpPr>
        <p:spPr/>
        <p:txBody>
          <a:bodyPr/>
          <a:lstStyle/>
          <a:p>
            <a:fld id="{7DF6E04E-ED14-4B4A-A9CE-D37744FFA05C}" type="datetimeFigureOut">
              <a:rPr lang="en-US" smtClean="0"/>
              <a:t>11/13/2024</a:t>
            </a:fld>
            <a:endParaRPr lang="en-US"/>
          </a:p>
        </p:txBody>
      </p:sp>
      <p:sp>
        <p:nvSpPr>
          <p:cNvPr id="6" name="Footer Placeholder 5">
            <a:extLst>
              <a:ext uri="{FF2B5EF4-FFF2-40B4-BE49-F238E27FC236}">
                <a16:creationId xmlns:a16="http://schemas.microsoft.com/office/drawing/2014/main" id="{D12BA3F9-D53C-8A2A-AA47-9B6000FCB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B2962-7CF4-A0FC-8C0E-AA65CF7B681E}"/>
              </a:ext>
            </a:extLst>
          </p:cNvPr>
          <p:cNvSpPr>
            <a:spLocks noGrp="1"/>
          </p:cNvSpPr>
          <p:nvPr>
            <p:ph type="sldNum" sz="quarter" idx="12"/>
          </p:nvPr>
        </p:nvSpPr>
        <p:spPr/>
        <p:txBody>
          <a:bodyPr/>
          <a:lstStyle/>
          <a:p>
            <a:fld id="{D72BFDCD-8F52-40F6-BAEB-71C0D8AC70AD}" type="slidenum">
              <a:rPr lang="en-US" smtClean="0"/>
              <a:t>‹#›</a:t>
            </a:fld>
            <a:endParaRPr lang="en-US"/>
          </a:p>
        </p:txBody>
      </p:sp>
    </p:spTree>
    <p:extLst>
      <p:ext uri="{BB962C8B-B14F-4D97-AF65-F5344CB8AC3E}">
        <p14:creationId xmlns:p14="http://schemas.microsoft.com/office/powerpoint/2010/main" val="152871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20E64-7C1B-65EF-0800-7E1C9FB0D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7C678B-1B74-48A7-52FC-F679B8B41E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31E03-6272-21DD-76BB-ECEEDF856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F6E04E-ED14-4B4A-A9CE-D37744FFA05C}" type="datetimeFigureOut">
              <a:rPr lang="en-US" smtClean="0"/>
              <a:t>11/13/2024</a:t>
            </a:fld>
            <a:endParaRPr lang="en-US"/>
          </a:p>
        </p:txBody>
      </p:sp>
      <p:sp>
        <p:nvSpPr>
          <p:cNvPr id="5" name="Footer Placeholder 4">
            <a:extLst>
              <a:ext uri="{FF2B5EF4-FFF2-40B4-BE49-F238E27FC236}">
                <a16:creationId xmlns:a16="http://schemas.microsoft.com/office/drawing/2014/main" id="{AA1C0422-EC04-70E3-3019-178C7075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EE421C-928D-5A8E-2806-DDADDA46F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2BFDCD-8F52-40F6-BAEB-71C0D8AC70AD}" type="slidenum">
              <a:rPr lang="en-US" smtClean="0"/>
              <a:t>‹#›</a:t>
            </a:fld>
            <a:endParaRPr lang="en-US"/>
          </a:p>
        </p:txBody>
      </p:sp>
    </p:spTree>
    <p:extLst>
      <p:ext uri="{BB962C8B-B14F-4D97-AF65-F5344CB8AC3E}">
        <p14:creationId xmlns:p14="http://schemas.microsoft.com/office/powerpoint/2010/main" val="416873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B56-A14D-82A0-1625-09E701B6868C}"/>
              </a:ext>
            </a:extLst>
          </p:cNvPr>
          <p:cNvSpPr>
            <a:spLocks noGrp="1"/>
          </p:cNvSpPr>
          <p:nvPr>
            <p:ph type="ctrTitle"/>
          </p:nvPr>
        </p:nvSpPr>
        <p:spPr>
          <a:xfrm>
            <a:off x="1524000" y="2454442"/>
            <a:ext cx="6089583" cy="2711066"/>
          </a:xfrm>
        </p:spPr>
        <p:txBody>
          <a:bodyPr>
            <a:normAutofit/>
          </a:bodyPr>
          <a:lstStyle/>
          <a:p>
            <a:pPr algn="l"/>
            <a:r>
              <a:rPr lang="en-US" sz="4000" dirty="0">
                <a:solidFill>
                  <a:schemeClr val="bg1"/>
                </a:solidFill>
              </a:rPr>
              <a:t>An agenda and checklist for psychometric research using generative AI</a:t>
            </a:r>
          </a:p>
        </p:txBody>
      </p:sp>
      <p:sp>
        <p:nvSpPr>
          <p:cNvPr id="3" name="Subtitle 2">
            <a:extLst>
              <a:ext uri="{FF2B5EF4-FFF2-40B4-BE49-F238E27FC236}">
                <a16:creationId xmlns:a16="http://schemas.microsoft.com/office/drawing/2014/main" id="{A09C04E1-FBC6-7F02-923F-FDB0114BF693}"/>
              </a:ext>
            </a:extLst>
          </p:cNvPr>
          <p:cNvSpPr>
            <a:spLocks noGrp="1"/>
          </p:cNvSpPr>
          <p:nvPr>
            <p:ph type="subTitle" idx="1"/>
          </p:nvPr>
        </p:nvSpPr>
        <p:spPr>
          <a:xfrm>
            <a:off x="1524000" y="5735637"/>
            <a:ext cx="9144000" cy="502920"/>
          </a:xfrm>
        </p:spPr>
        <p:txBody>
          <a:bodyPr/>
          <a:lstStyle/>
          <a:p>
            <a:pPr algn="l"/>
            <a:r>
              <a:rPr lang="en-US" dirty="0">
                <a:solidFill>
                  <a:schemeClr val="bg1"/>
                </a:solidFill>
              </a:rPr>
              <a:t>Alan Mead &amp; Chenxuan Zhou</a:t>
            </a:r>
          </a:p>
          <a:p>
            <a:pPr algn="l"/>
            <a:endParaRPr lang="en-US" dirty="0">
              <a:solidFill>
                <a:schemeClr val="bg1"/>
              </a:solidFill>
            </a:endParaRPr>
          </a:p>
        </p:txBody>
      </p:sp>
    </p:spTree>
    <p:extLst>
      <p:ext uri="{BB962C8B-B14F-4D97-AF65-F5344CB8AC3E}">
        <p14:creationId xmlns:p14="http://schemas.microsoft.com/office/powerpoint/2010/main" val="122585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514B8F-63DC-3A5A-57F7-7AA567FB35A6}"/>
              </a:ext>
            </a:extLst>
          </p:cNvPr>
          <p:cNvGraphicFramePr>
            <a:graphicFrameLocks noGrp="1"/>
          </p:cNvGraphicFramePr>
          <p:nvPr>
            <p:ph idx="1"/>
            <p:extLst>
              <p:ext uri="{D42A27DB-BD31-4B8C-83A1-F6EECF244321}">
                <p14:modId xmlns:p14="http://schemas.microsoft.com/office/powerpoint/2010/main" val="1884705337"/>
              </p:ext>
            </p:extLst>
          </p:nvPr>
        </p:nvGraphicFramePr>
        <p:xfrm>
          <a:off x="0" y="0"/>
          <a:ext cx="12192001" cy="6879698"/>
        </p:xfrm>
        <a:graphic>
          <a:graphicData uri="http://schemas.openxmlformats.org/drawingml/2006/table">
            <a:tbl>
              <a:tblPr firstRow="1" bandRow="1">
                <a:tableStyleId>{5C22544A-7EE6-4342-B048-85BDC9FD1C3A}</a:tableStyleId>
              </a:tblPr>
              <a:tblGrid>
                <a:gridCol w="580572">
                  <a:extLst>
                    <a:ext uri="{9D8B030D-6E8A-4147-A177-3AD203B41FA5}">
                      <a16:colId xmlns:a16="http://schemas.microsoft.com/office/drawing/2014/main" val="507223471"/>
                    </a:ext>
                  </a:extLst>
                </a:gridCol>
                <a:gridCol w="3925169">
                  <a:extLst>
                    <a:ext uri="{9D8B030D-6E8A-4147-A177-3AD203B41FA5}">
                      <a16:colId xmlns:a16="http://schemas.microsoft.com/office/drawing/2014/main" val="204641978"/>
                    </a:ext>
                  </a:extLst>
                </a:gridCol>
                <a:gridCol w="7686260">
                  <a:extLst>
                    <a:ext uri="{9D8B030D-6E8A-4147-A177-3AD203B41FA5}">
                      <a16:colId xmlns:a16="http://schemas.microsoft.com/office/drawing/2014/main" val="531088059"/>
                    </a:ext>
                  </a:extLst>
                </a:gridCol>
              </a:tblGrid>
              <a:tr h="495483">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Checklist</a:t>
                      </a:r>
                    </a:p>
                  </a:txBody>
                  <a:tcPr marL="26796" marR="26796" marT="26796" marB="26796" anchor="ctr"/>
                </a:tc>
                <a:tc>
                  <a:txBody>
                    <a:bodyPr/>
                    <a:lstStyle/>
                    <a:p>
                      <a:pPr marL="0" marR="0">
                        <a:spcBef>
                          <a:spcPts val="0"/>
                        </a:spcBef>
                        <a:spcAft>
                          <a:spcPts val="0"/>
                        </a:spcAft>
                      </a:pPr>
                      <a:r>
                        <a:rPr lang="en-US" sz="1600" kern="100">
                          <a:effectLst/>
                          <a:latin typeface="Roboto" panose="02000000000000000000" pitchFamily="2" charset="0"/>
                          <a:ea typeface="Roboto" panose="02000000000000000000" pitchFamily="2" charset="0"/>
                          <a:cs typeface="Roboto" panose="02000000000000000000" pitchFamily="2" charset="0"/>
                        </a:rPr>
                        <a:t>Description</a:t>
                      </a:r>
                    </a:p>
                  </a:txBody>
                  <a:tcPr marL="26796" marR="26796" marT="26796" marB="26796" anchor="ctr"/>
                </a:tc>
                <a:extLst>
                  <a:ext uri="{0D108BD9-81ED-4DB2-BD59-A6C34878D82A}">
                    <a16:rowId xmlns:a16="http://schemas.microsoft.com/office/drawing/2014/main" val="1476492918"/>
                  </a:ext>
                </a:extLst>
              </a:tr>
              <a:tr h="495483">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1</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Specify specific models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Specify the specific AI models used (e.g., gpt-3.5-turbo) and not the generic interface (e.g., ChatGPT)</a:t>
                      </a:r>
                    </a:p>
                  </a:txBody>
                  <a:tcPr marL="26796" marR="26796" marT="26796" marB="26796" anchor="ctr"/>
                </a:tc>
                <a:extLst>
                  <a:ext uri="{0D108BD9-81ED-4DB2-BD59-A6C34878D82A}">
                    <a16:rowId xmlns:a16="http://schemas.microsoft.com/office/drawing/2014/main" val="1316614593"/>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2</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Specify the entirety of the prompt</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The system, user, and chat context messages, as applicable. Include a description of any materials augmenting the prompt and the message(s) used to add the augmented information.</a:t>
                      </a:r>
                    </a:p>
                  </a:txBody>
                  <a:tcPr marL="26796" marR="26796" marT="26796" marB="26796" anchor="ctr"/>
                </a:tc>
                <a:extLst>
                  <a:ext uri="{0D108BD9-81ED-4DB2-BD59-A6C34878D82A}">
                    <a16:rowId xmlns:a16="http://schemas.microsoft.com/office/drawing/2014/main" val="2118768799"/>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3</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Summarize prompt engineering</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Give at least an indication of the prompt engineering that led to the final form of the prompt(s) used in the research</a:t>
                      </a:r>
                    </a:p>
                  </a:txBody>
                  <a:tcPr marL="26796" marR="26796" marT="26796" marB="26796" anchor="ctr"/>
                </a:tc>
                <a:extLst>
                  <a:ext uri="{0D108BD9-81ED-4DB2-BD59-A6C34878D82A}">
                    <a16:rowId xmlns:a16="http://schemas.microsoft.com/office/drawing/2014/main" val="1531743181"/>
                  </a:ext>
                </a:extLst>
              </a:tr>
              <a:tr h="743561">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4</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Specify model parameters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Generative AI models contain parameters such as “temperature,” “Presence penalty,” and “max tokens,” that affect the output. Specific metrics may be model-dependent. Specify the parameters used in your research.</a:t>
                      </a:r>
                    </a:p>
                  </a:txBody>
                  <a:tcPr marL="26796" marR="26796" marT="26796" marB="26796" anchor="ctr"/>
                </a:tc>
                <a:extLst>
                  <a:ext uri="{0D108BD9-81ED-4DB2-BD59-A6C34878D82A}">
                    <a16:rowId xmlns:a16="http://schemas.microsoft.com/office/drawing/2014/main" val="1970447800"/>
                  </a:ext>
                </a:extLst>
              </a:tr>
              <a:tr h="495483">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5</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Specify interface</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Specify whether the model was invoked using an API call or other interface (e.g., chat interfaces)</a:t>
                      </a:r>
                    </a:p>
                  </a:txBody>
                  <a:tcPr marL="26796" marR="26796" marT="26796" marB="26796" anchor="ctr"/>
                </a:tc>
                <a:extLst>
                  <a:ext uri="{0D108BD9-81ED-4DB2-BD59-A6C34878D82A}">
                    <a16:rowId xmlns:a16="http://schemas.microsoft.com/office/drawing/2014/main" val="3852537195"/>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6</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Specify the independence of model invocations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User messages within a chat are dependent. Specify whether a new chat was used or else characterize the nature of the interdependence between models calls.</a:t>
                      </a:r>
                    </a:p>
                  </a:txBody>
                  <a:tcPr marL="26796" marR="26796" marT="26796" marB="26796" anchor="ctr"/>
                </a:tc>
                <a:extLst>
                  <a:ext uri="{0D108BD9-81ED-4DB2-BD59-A6C34878D82A}">
                    <a16:rowId xmlns:a16="http://schemas.microsoft.com/office/drawing/2014/main" val="2043236420"/>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7</a:t>
                      </a:r>
                    </a:p>
                  </a:txBody>
                  <a:tcPr marL="26796" marR="26796" marT="26796" marB="26796" anchor="ctr"/>
                </a:tc>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Analyze mistakes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AI models make specific mistakes when generating content, and it is often useful to classify the types of mistakes.</a:t>
                      </a:r>
                    </a:p>
                  </a:txBody>
                  <a:tcPr marL="26796" marR="26796" marT="26796" marB="26796" anchor="ctr"/>
                </a:tc>
                <a:extLst>
                  <a:ext uri="{0D108BD9-81ED-4DB2-BD59-A6C34878D82A}">
                    <a16:rowId xmlns:a16="http://schemas.microsoft.com/office/drawing/2014/main" val="1022790183"/>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8</a:t>
                      </a:r>
                    </a:p>
                  </a:txBody>
                  <a:tcPr marL="26796" marR="26796" marT="26796" marB="26796" anchor="ctr"/>
                </a:tc>
                <a:tc>
                  <a:txBody>
                    <a:bodyPr/>
                    <a:lstStyle/>
                    <a:p>
                      <a:pPr marL="0" marR="0">
                        <a:spcBef>
                          <a:spcPts val="0"/>
                        </a:spcBef>
                        <a:spcAft>
                          <a:spcPts val="0"/>
                        </a:spcAft>
                      </a:pPr>
                      <a:r>
                        <a:rPr lang="en-US" sz="1600" kern="100">
                          <a:effectLst/>
                          <a:latin typeface="Roboto" panose="02000000000000000000" pitchFamily="2" charset="0"/>
                          <a:ea typeface="Roboto" panose="02000000000000000000" pitchFamily="2" charset="0"/>
                          <a:cs typeface="Roboto" panose="02000000000000000000" pitchFamily="2" charset="0"/>
                        </a:rPr>
                        <a:t>Specify training data</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When ML models are trained or finetuned, the nature of the data used is critical to evaluating or replicating the research.</a:t>
                      </a:r>
                    </a:p>
                  </a:txBody>
                  <a:tcPr marL="26796" marR="26796" marT="26796" marB="26796" anchor="ctr"/>
                </a:tc>
                <a:extLst>
                  <a:ext uri="{0D108BD9-81ED-4DB2-BD59-A6C34878D82A}">
                    <a16:rowId xmlns:a16="http://schemas.microsoft.com/office/drawing/2014/main" val="4200565720"/>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9</a:t>
                      </a:r>
                    </a:p>
                  </a:txBody>
                  <a:tcPr marL="26796" marR="26796" marT="26796" marB="26796" anchor="ctr"/>
                </a:tc>
                <a:tc>
                  <a:txBody>
                    <a:bodyPr/>
                    <a:lstStyle/>
                    <a:p>
                      <a:pPr marL="0" marR="0">
                        <a:spcBef>
                          <a:spcPts val="0"/>
                        </a:spcBef>
                        <a:spcAft>
                          <a:spcPts val="0"/>
                        </a:spcAft>
                      </a:pPr>
                      <a:r>
                        <a:rPr lang="en-US" sz="1600" kern="100">
                          <a:effectLst/>
                          <a:latin typeface="Roboto" panose="02000000000000000000" pitchFamily="2" charset="0"/>
                          <a:ea typeface="Roboto" panose="02000000000000000000" pitchFamily="2" charset="0"/>
                          <a:cs typeface="Roboto" panose="02000000000000000000" pitchFamily="2" charset="0"/>
                        </a:rPr>
                        <a:t>Specify preprocessing steps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Where applicable, specify the way that data are cleaned and processes (e.g., </a:t>
                      </a:r>
                      <a:r>
                        <a:rPr lang="en-US" sz="1400" kern="100" dirty="0" err="1">
                          <a:effectLst/>
                          <a:latin typeface="Roboto" panose="02000000000000000000" pitchFamily="2" charset="0"/>
                          <a:ea typeface="Roboto" panose="02000000000000000000" pitchFamily="2" charset="0"/>
                          <a:cs typeface="Roboto" panose="02000000000000000000" pitchFamily="2" charset="0"/>
                        </a:rPr>
                        <a:t>stopword</a:t>
                      </a:r>
                      <a:r>
                        <a:rPr lang="en-US" sz="1400" kern="100" dirty="0">
                          <a:effectLst/>
                          <a:latin typeface="Roboto" panose="02000000000000000000" pitchFamily="2" charset="0"/>
                          <a:ea typeface="Roboto" panose="02000000000000000000" pitchFamily="2" charset="0"/>
                          <a:cs typeface="Roboto" panose="02000000000000000000" pitchFamily="2" charset="0"/>
                        </a:rPr>
                        <a:t> elimination, tokenization, stemming)</a:t>
                      </a:r>
                    </a:p>
                  </a:txBody>
                  <a:tcPr marL="26796" marR="26796" marT="26796" marB="26796" anchor="ctr"/>
                </a:tc>
                <a:extLst>
                  <a:ext uri="{0D108BD9-81ED-4DB2-BD59-A6C34878D82A}">
                    <a16:rowId xmlns:a16="http://schemas.microsoft.com/office/drawing/2014/main" val="3248210624"/>
                  </a:ext>
                </a:extLst>
              </a:tr>
              <a:tr h="495483">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10</a:t>
                      </a:r>
                    </a:p>
                  </a:txBody>
                  <a:tcPr marL="26796" marR="26796" marT="26796" marB="26796" anchor="ctr"/>
                </a:tc>
                <a:tc>
                  <a:txBody>
                    <a:bodyPr/>
                    <a:lstStyle/>
                    <a:p>
                      <a:pPr marL="0" marR="0">
                        <a:spcBef>
                          <a:spcPts val="0"/>
                        </a:spcBef>
                        <a:spcAft>
                          <a:spcPts val="0"/>
                        </a:spcAft>
                      </a:pPr>
                      <a:r>
                        <a:rPr lang="en-US" sz="1600" kern="100">
                          <a:effectLst/>
                          <a:latin typeface="Roboto" panose="02000000000000000000" pitchFamily="2" charset="0"/>
                          <a:ea typeface="Roboto" panose="02000000000000000000" pitchFamily="2" charset="0"/>
                          <a:cs typeface="Roboto" panose="02000000000000000000" pitchFamily="2" charset="0"/>
                        </a:rPr>
                        <a:t>Evaluate bias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In predictive designs involving individuals, collect protected group status and analyze potential bias.</a:t>
                      </a:r>
                    </a:p>
                  </a:txBody>
                  <a:tcPr marL="26796" marR="26796" marT="26796" marB="26796" anchor="ctr"/>
                </a:tc>
                <a:extLst>
                  <a:ext uri="{0D108BD9-81ED-4DB2-BD59-A6C34878D82A}">
                    <a16:rowId xmlns:a16="http://schemas.microsoft.com/office/drawing/2014/main" val="2658292028"/>
                  </a:ext>
                </a:extLst>
              </a:tr>
              <a:tr h="519575">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11</a:t>
                      </a:r>
                    </a:p>
                  </a:txBody>
                  <a:tcPr marL="26796" marR="26796" marT="26796" marB="26796" anchor="ctr"/>
                </a:tc>
                <a:tc>
                  <a:txBody>
                    <a:bodyPr/>
                    <a:lstStyle/>
                    <a:p>
                      <a:pPr marL="0" marR="0">
                        <a:spcBef>
                          <a:spcPts val="0"/>
                        </a:spcBef>
                        <a:spcAft>
                          <a:spcPts val="0"/>
                        </a:spcAft>
                      </a:pPr>
                      <a:r>
                        <a:rPr lang="en-US" sz="1600" kern="100">
                          <a:effectLst/>
                          <a:latin typeface="Roboto" panose="02000000000000000000" pitchFamily="2" charset="0"/>
                          <a:ea typeface="Roboto" panose="02000000000000000000" pitchFamily="2" charset="0"/>
                          <a:cs typeface="Roboto" panose="02000000000000000000" pitchFamily="2" charset="0"/>
                        </a:rPr>
                        <a:t>Report Inter-Rater reliability</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Where subject matter experts evaluate the model output, the inter-rater reliability should be reported, as well as any procedures designed to improve reliability (e.g. consensus discussions).</a:t>
                      </a:r>
                    </a:p>
                  </a:txBody>
                  <a:tcPr marL="26796" marR="26796" marT="26796" marB="26796" anchor="ctr"/>
                </a:tc>
                <a:extLst>
                  <a:ext uri="{0D108BD9-81ED-4DB2-BD59-A6C34878D82A}">
                    <a16:rowId xmlns:a16="http://schemas.microsoft.com/office/drawing/2014/main" val="3057389341"/>
                  </a:ext>
                </a:extLst>
              </a:tr>
              <a:tr h="495483">
                <a:tc>
                  <a:txBody>
                    <a:bodyPr/>
                    <a:lstStyle/>
                    <a:p>
                      <a:pPr marL="0" marR="0">
                        <a:spcBef>
                          <a:spcPts val="0"/>
                        </a:spcBef>
                        <a:spcAft>
                          <a:spcPts val="0"/>
                        </a:spcAft>
                      </a:pPr>
                      <a:r>
                        <a:rPr lang="en-US" sz="1600" kern="100" dirty="0">
                          <a:effectLst/>
                          <a:latin typeface="Roboto" panose="02000000000000000000" pitchFamily="2" charset="0"/>
                          <a:ea typeface="Roboto" panose="02000000000000000000" pitchFamily="2" charset="0"/>
                          <a:cs typeface="Roboto" panose="02000000000000000000" pitchFamily="2" charset="0"/>
                        </a:rPr>
                        <a:t>12</a:t>
                      </a:r>
                    </a:p>
                  </a:txBody>
                  <a:tcPr marL="26796" marR="26796" marT="26796" marB="26796" anchor="ctr"/>
                </a:tc>
                <a:tc>
                  <a:txBody>
                    <a:bodyPr/>
                    <a:lstStyle/>
                    <a:p>
                      <a:pPr marL="0" marR="0">
                        <a:spcBef>
                          <a:spcPts val="0"/>
                        </a:spcBef>
                        <a:spcAft>
                          <a:spcPts val="0"/>
                        </a:spcAft>
                      </a:pPr>
                      <a:r>
                        <a:rPr lang="en-US" sz="1600" kern="100">
                          <a:effectLst/>
                          <a:latin typeface="Roboto" panose="02000000000000000000" pitchFamily="2" charset="0"/>
                          <a:ea typeface="Roboto" panose="02000000000000000000" pitchFamily="2" charset="0"/>
                          <a:cs typeface="Roboto" panose="02000000000000000000" pitchFamily="2" charset="0"/>
                        </a:rPr>
                        <a:t>Identify the role of “in-the-loop” humans</a:t>
                      </a:r>
                    </a:p>
                  </a:txBody>
                  <a:tcPr marL="26796" marR="26796" marT="26796" marB="26796" anchor="ctr"/>
                </a:tc>
                <a:tc>
                  <a:txBody>
                    <a:bodyPr/>
                    <a:lstStyle/>
                    <a:p>
                      <a:pPr marL="0" marR="0">
                        <a:spcBef>
                          <a:spcPts val="0"/>
                        </a:spcBef>
                        <a:spcAft>
                          <a:spcPts val="0"/>
                        </a:spcAft>
                      </a:pPr>
                      <a:r>
                        <a:rPr lang="en-US" sz="1400" kern="100" dirty="0">
                          <a:effectLst/>
                          <a:latin typeface="Roboto" panose="02000000000000000000" pitchFamily="2" charset="0"/>
                          <a:ea typeface="Roboto" panose="02000000000000000000" pitchFamily="2" charset="0"/>
                          <a:cs typeface="Roboto" panose="02000000000000000000" pitchFamily="2" charset="0"/>
                        </a:rPr>
                        <a:t>When human subject matter experts are “in-the-loop”, fully specify their function and effect.</a:t>
                      </a:r>
                    </a:p>
                  </a:txBody>
                  <a:tcPr marL="26796" marR="26796" marT="26796" marB="26796" anchor="ctr"/>
                </a:tc>
                <a:extLst>
                  <a:ext uri="{0D108BD9-81ED-4DB2-BD59-A6C34878D82A}">
                    <a16:rowId xmlns:a16="http://schemas.microsoft.com/office/drawing/2014/main" val="4246748346"/>
                  </a:ext>
                </a:extLst>
              </a:tr>
            </a:tbl>
          </a:graphicData>
        </a:graphic>
      </p:graphicFrame>
    </p:spTree>
    <p:extLst>
      <p:ext uri="{BB962C8B-B14F-4D97-AF65-F5344CB8AC3E}">
        <p14:creationId xmlns:p14="http://schemas.microsoft.com/office/powerpoint/2010/main" val="207139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EFA6-8D57-0659-436C-16AA31D6DB7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90A8240-5F25-E341-F123-CDFFEDB0DEAB}"/>
              </a:ext>
            </a:extLst>
          </p:cNvPr>
          <p:cNvSpPr>
            <a:spLocks noGrp="1"/>
          </p:cNvSpPr>
          <p:nvPr>
            <p:ph idx="1"/>
          </p:nvPr>
        </p:nvSpPr>
        <p:spPr/>
        <p:txBody>
          <a:bodyPr>
            <a:normAutofit fontScale="92500"/>
          </a:bodyPr>
          <a:lstStyle/>
          <a:p>
            <a:r>
              <a:rPr lang="en-US" dirty="0"/>
              <a:t>Increasing body of research applying generative AI to psychometric tasks including creating psychological scales and knowledge-based exams</a:t>
            </a:r>
          </a:p>
          <a:p>
            <a:r>
              <a:rPr lang="en-US" dirty="0"/>
              <a:t>Current AI models are promising in creating high-quality exam content and scales with SME input (review, revise, etc.)</a:t>
            </a:r>
          </a:p>
          <a:p>
            <a:r>
              <a:rPr lang="en-US" dirty="0"/>
              <a:t>Areas such as item review/revision and embedding-based classification remain under-explored</a:t>
            </a:r>
          </a:p>
          <a:p>
            <a:r>
              <a:rPr lang="en-US" dirty="0"/>
              <a:t>Practitioners seek ways (e.g., RAG) to train models on domain-specific datasets</a:t>
            </a:r>
          </a:p>
          <a:p>
            <a:r>
              <a:rPr lang="en-US" dirty="0"/>
              <a:t>A checklist is provided to support best practices for future research</a:t>
            </a:r>
          </a:p>
          <a:p>
            <a:endParaRPr lang="en-US" dirty="0"/>
          </a:p>
        </p:txBody>
      </p:sp>
    </p:spTree>
    <p:extLst>
      <p:ext uri="{BB962C8B-B14F-4D97-AF65-F5344CB8AC3E}">
        <p14:creationId xmlns:p14="http://schemas.microsoft.com/office/powerpoint/2010/main" val="153576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F7B2-F8B8-3F89-78E2-D237041194E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4AD1C09-71DB-2117-822A-86B96D93B73D}"/>
              </a:ext>
            </a:extLst>
          </p:cNvPr>
          <p:cNvSpPr>
            <a:spLocks noGrp="1"/>
          </p:cNvSpPr>
          <p:nvPr>
            <p:ph idx="1"/>
          </p:nvPr>
        </p:nvSpPr>
        <p:spPr/>
        <p:txBody>
          <a:bodyPr>
            <a:normAutofit lnSpcReduction="10000"/>
          </a:bodyPr>
          <a:lstStyle/>
          <a:p>
            <a:pPr marL="0" indent="0">
              <a:buNone/>
            </a:pPr>
            <a:r>
              <a:rPr lang="en-US" sz="1000" dirty="0" err="1"/>
              <a:t>Aguinis</a:t>
            </a:r>
            <a:r>
              <a:rPr lang="en-US" sz="1000" dirty="0"/>
              <a:t>, H., Hill, N. S., &amp; Bailey, J. R. (2021). Best practices in data collection and preparation: Recommendations for reviewers, editors, and authors. Organizational Research Methods, 24, 678-693.</a:t>
            </a:r>
          </a:p>
          <a:p>
            <a:pPr marL="0" indent="0">
              <a:buNone/>
            </a:pPr>
            <a:r>
              <a:rPr lang="en-US" sz="1000" dirty="0" err="1"/>
              <a:t>Attali</a:t>
            </a:r>
            <a:r>
              <a:rPr lang="en-US" sz="1000" dirty="0"/>
              <a:t>, Y., Runge, A., </a:t>
            </a:r>
            <a:r>
              <a:rPr lang="en-US" sz="1000" dirty="0" err="1"/>
              <a:t>LaFlair</a:t>
            </a:r>
            <a:r>
              <a:rPr lang="en-US" sz="1000" dirty="0"/>
              <a:t>, G. T., Yancey, K., Goodwin, S., Park, Y., &amp; von </a:t>
            </a:r>
            <a:r>
              <a:rPr lang="en-US" sz="1000" dirty="0" err="1"/>
              <a:t>Davier</a:t>
            </a:r>
            <a:r>
              <a:rPr lang="en-US" sz="1000" dirty="0"/>
              <a:t>, A. A. (2022). The interactive reading task: Transformer-based automatic item generation. Frontiers in Artificial Intelligence, 5, Article 903077. https://doi.org/10.3389/frai.2022.903077</a:t>
            </a:r>
          </a:p>
          <a:p>
            <a:pPr marL="0" indent="0">
              <a:buNone/>
            </a:pPr>
            <a:r>
              <a:rPr lang="en-US" sz="1000" dirty="0"/>
              <a:t>Doughty, J., Wan, Z., </a:t>
            </a:r>
            <a:r>
              <a:rPr lang="en-US" sz="1000" dirty="0" err="1"/>
              <a:t>Bompelli</a:t>
            </a:r>
            <a:r>
              <a:rPr lang="en-US" sz="1000" dirty="0"/>
              <a:t>, A., Qayum, J., Wang, T., Zhang, J., ... &amp; </a:t>
            </a:r>
            <a:r>
              <a:rPr lang="en-US" sz="1000" dirty="0" err="1"/>
              <a:t>Sakr</a:t>
            </a:r>
            <a:r>
              <a:rPr lang="en-US" sz="1000" dirty="0"/>
              <a:t>, M. (2024, January). A comparative study of AI-generated (GPT-4) and human-crafted MCQs in programming education. In Proceedings of the 26th Australasian Computing Education Conference (pp. 114-123).</a:t>
            </a:r>
          </a:p>
          <a:p>
            <a:pPr marL="0" indent="0">
              <a:buNone/>
            </a:pPr>
            <a:r>
              <a:rPr lang="en-US" sz="1000" dirty="0"/>
              <a:t>Guo, F. (2023). Revisiting Item Semantics in Measurement: A New Perspective Using Modern Natural Language Processing Embedding Techniques. Bowling Green State University.</a:t>
            </a:r>
          </a:p>
          <a:p>
            <a:pPr marL="0" indent="0">
              <a:buNone/>
            </a:pPr>
            <a:r>
              <a:rPr lang="en-US" sz="1000" dirty="0"/>
              <a:t>Ho, B. G. (2024). The power of language: GPT-4’s role in personality item generation and its psychometric properties. [Unpublished Master’s Thesis.] Bowling Green State University.</a:t>
            </a:r>
          </a:p>
          <a:p>
            <a:pPr marL="0" indent="0">
              <a:buNone/>
            </a:pPr>
            <a:r>
              <a:rPr lang="en-US" sz="1000" dirty="0"/>
              <a:t>Jones, P., &amp; Becker, K. (2024). Can we make a big verbose prompt better at generating test items? [PowerPoint slides]. ATP Innovations in Testing 2024, Anaheim, CA, United States.</a:t>
            </a:r>
          </a:p>
          <a:p>
            <a:pPr marL="0" indent="0">
              <a:buNone/>
            </a:pPr>
            <a:r>
              <a:rPr lang="en-US" sz="1000" dirty="0"/>
              <a:t>Lee, P., Fyffe, S., Son, M., Jia, A., &amp; Yao, Z. (2022). A paradigm shift from human writing to machine generation in personality test development: An application of state of the art natural language processing. Journal of Business and Psychology, 38, 163-190. https://doi.org/10.1007/s10869-022-09864-6</a:t>
            </a:r>
          </a:p>
          <a:p>
            <a:pPr marL="0" indent="0">
              <a:buNone/>
            </a:pPr>
            <a:r>
              <a:rPr lang="en-US" sz="1000" dirty="0"/>
              <a:t>Mead, A. D., &amp; Zhou, C. (2022). Using Machine Learning to Predict Bloom’s Taxonomy Level for Certification Exam Items. Journal of Applied Testing Technology, 23, 53–71. Retrieved from https://jattjournal.net/index.php/atp/article/view/170341</a:t>
            </a:r>
          </a:p>
          <a:p>
            <a:pPr marL="0" indent="0">
              <a:buNone/>
            </a:pPr>
            <a:r>
              <a:rPr lang="en-US" sz="1000" dirty="0"/>
              <a:t>Mead, A. D., &amp; Zhou, C. (2024). Evaluating the Quality of AI-Generated Items for a Certification Exam. Journal of Applied Testing Technology. Retrieved from https://jattjournal.net/index.php/atp/article/view/173204</a:t>
            </a:r>
          </a:p>
          <a:p>
            <a:pPr marL="0" indent="0">
              <a:buNone/>
            </a:pPr>
            <a:r>
              <a:rPr lang="en-US" sz="1000" dirty="0" err="1"/>
              <a:t>Stevenor</a:t>
            </a:r>
            <a:r>
              <a:rPr lang="en-US" sz="1000" dirty="0"/>
              <a:t>, B. A., Hickman, L., </a:t>
            </a:r>
            <a:r>
              <a:rPr lang="en-US" sz="1000" dirty="0" err="1"/>
              <a:t>Zickar</a:t>
            </a:r>
            <a:r>
              <a:rPr lang="en-US" sz="1000" dirty="0"/>
              <a:t>, M. J., Wimbush, F., &amp; Beck, W. (2024). Validity evidence for personality scores from algorithms trained on low-stakes verbal data and applied to high-stakes interviews. International Journal of Selection and Assessment, 1–17. </a:t>
            </a:r>
          </a:p>
          <a:p>
            <a:pPr marL="0" indent="0">
              <a:buNone/>
            </a:pPr>
            <a:r>
              <a:rPr lang="en-US" sz="1000" dirty="0"/>
              <a:t>Tippins, N., T., Oswald, F. L., &amp; McPhail, S. M. (2021). Scientific, legal, and ethical concerns about AI-based personnel selection tools: A call to action. Personnel Assessment and Decisions, 7(2). [Article 1]. DOI: https://doi.org/10.25035/pad.2021.02.001</a:t>
            </a:r>
          </a:p>
          <a:p>
            <a:pPr marL="0" indent="0">
              <a:buNone/>
            </a:pPr>
            <a:r>
              <a:rPr lang="en-US" sz="1000" dirty="0"/>
              <a:t>von </a:t>
            </a:r>
            <a:r>
              <a:rPr lang="en-US" sz="1000" dirty="0" err="1"/>
              <a:t>Davier</a:t>
            </a:r>
            <a:r>
              <a:rPr lang="en-US" sz="1000" dirty="0"/>
              <a:t>, M. (2018). Automated item generation with recurrent neural networks. Psychometrika, 83, 847–857.</a:t>
            </a:r>
          </a:p>
          <a:p>
            <a:pPr marL="0" indent="0">
              <a:buNone/>
            </a:pPr>
            <a:r>
              <a:rPr lang="en-US" sz="1000" dirty="0"/>
              <a:t>von </a:t>
            </a:r>
            <a:r>
              <a:rPr lang="en-US" sz="1000" dirty="0" err="1"/>
              <a:t>Davier</a:t>
            </a:r>
            <a:r>
              <a:rPr lang="en-US" sz="1000" dirty="0"/>
              <a:t>, M. (2019, August 26). Training Optimus Prime, M.D.: Generating Medical Certification Items by Fine-Tuning OpenAI’s gpt2 Transformer Model. https://doi.org/10.48550/arXiv.1908.08594</a:t>
            </a:r>
          </a:p>
        </p:txBody>
      </p:sp>
    </p:spTree>
    <p:extLst>
      <p:ext uri="{BB962C8B-B14F-4D97-AF65-F5344CB8AC3E}">
        <p14:creationId xmlns:p14="http://schemas.microsoft.com/office/powerpoint/2010/main" val="97043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background with waves&#10;&#10;Description automatically generated with medium confidence">
            <a:extLst>
              <a:ext uri="{FF2B5EF4-FFF2-40B4-BE49-F238E27FC236}">
                <a16:creationId xmlns:a16="http://schemas.microsoft.com/office/drawing/2014/main" id="{67D1904C-E7B0-B47B-92DD-A5C84485491A}"/>
              </a:ext>
            </a:extLst>
          </p:cNvPr>
          <p:cNvPicPr>
            <a:picLocks noChangeAspect="1"/>
          </p:cNvPicPr>
          <p:nvPr/>
        </p:nvPicPr>
        <p:blipFill>
          <a:blip r:embed="rId2">
            <a:alphaModFix amt="60000"/>
          </a:blip>
          <a:srcRect l="2292" r="8819"/>
          <a:stretch/>
        </p:blipFill>
        <p:spPr>
          <a:xfrm>
            <a:off x="-149" y="-5291"/>
            <a:ext cx="12192001" cy="6858000"/>
          </a:xfrm>
          <a:prstGeom prst="rect">
            <a:avLst/>
          </a:prstGeom>
        </p:spPr>
      </p:pic>
      <p:sp>
        <p:nvSpPr>
          <p:cNvPr id="2" name="Title 1">
            <a:extLst>
              <a:ext uri="{FF2B5EF4-FFF2-40B4-BE49-F238E27FC236}">
                <a16:creationId xmlns:a16="http://schemas.microsoft.com/office/drawing/2014/main" id="{72DF6AB2-69DD-072A-6242-B320D1A1688D}"/>
              </a:ext>
            </a:extLst>
          </p:cNvPr>
          <p:cNvSpPr>
            <a:spLocks noGrp="1"/>
          </p:cNvSpPr>
          <p:nvPr>
            <p:ph type="title"/>
          </p:nvPr>
        </p:nvSpPr>
        <p:spPr>
          <a:xfrm>
            <a:off x="838200" y="365125"/>
            <a:ext cx="10515600" cy="2693761"/>
          </a:xfrm>
        </p:spPr>
        <p:txBody>
          <a:bodyPr>
            <a:normAutofit/>
          </a:bodyPr>
          <a:lstStyle/>
          <a:p>
            <a:r>
              <a:rPr lang="en-US" sz="8800" dirty="0">
                <a:solidFill>
                  <a:schemeClr val="bg1"/>
                </a:solidFill>
              </a:rPr>
              <a:t>Thank you!</a:t>
            </a:r>
          </a:p>
        </p:txBody>
      </p:sp>
      <p:sp>
        <p:nvSpPr>
          <p:cNvPr id="3" name="Content Placeholder 2">
            <a:extLst>
              <a:ext uri="{FF2B5EF4-FFF2-40B4-BE49-F238E27FC236}">
                <a16:creationId xmlns:a16="http://schemas.microsoft.com/office/drawing/2014/main" id="{EC4A9348-CF9D-12EE-62E9-733B1C61B006}"/>
              </a:ext>
            </a:extLst>
          </p:cNvPr>
          <p:cNvSpPr>
            <a:spLocks noGrp="1"/>
          </p:cNvSpPr>
          <p:nvPr>
            <p:ph idx="1"/>
          </p:nvPr>
        </p:nvSpPr>
        <p:spPr>
          <a:xfrm>
            <a:off x="838200" y="3657601"/>
            <a:ext cx="10515600" cy="2519362"/>
          </a:xfrm>
        </p:spPr>
        <p:txBody>
          <a:bodyPr>
            <a:normAutofit/>
          </a:bodyPr>
          <a:lstStyle/>
          <a:p>
            <a:pPr marL="0" indent="0" algn="ctr">
              <a:buNone/>
            </a:pPr>
            <a:r>
              <a:rPr lang="en-US" sz="6000" b="1" dirty="0">
                <a:solidFill>
                  <a:schemeClr val="bg1"/>
                </a:solidFill>
              </a:rPr>
              <a:t>Questions?</a:t>
            </a:r>
          </a:p>
        </p:txBody>
      </p:sp>
    </p:spTree>
    <p:extLst>
      <p:ext uri="{BB962C8B-B14F-4D97-AF65-F5344CB8AC3E}">
        <p14:creationId xmlns:p14="http://schemas.microsoft.com/office/powerpoint/2010/main" val="126970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D5F4-F547-246E-25B5-1EF3D8C4AAF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FAF71CB-727D-E5B5-5DE3-01B39516A00D}"/>
              </a:ext>
            </a:extLst>
          </p:cNvPr>
          <p:cNvSpPr>
            <a:spLocks noGrp="1"/>
          </p:cNvSpPr>
          <p:nvPr>
            <p:ph idx="1"/>
          </p:nvPr>
        </p:nvSpPr>
        <p:spPr/>
        <p:txBody>
          <a:bodyPr>
            <a:normAutofit fontScale="92500"/>
          </a:bodyPr>
          <a:lstStyle/>
          <a:p>
            <a:r>
              <a:rPr lang="en-US" dirty="0"/>
              <a:t>Generative AI </a:t>
            </a:r>
          </a:p>
          <a:p>
            <a:pPr lvl="1"/>
            <a:r>
              <a:rPr lang="en-US" dirty="0"/>
              <a:t>Pretrained and required no background in machine learning and data-gathering</a:t>
            </a:r>
          </a:p>
          <a:p>
            <a:pPr lvl="1"/>
            <a:r>
              <a:rPr lang="en-US" dirty="0"/>
              <a:t>More general than previous ML models (sentiment analysis, logistic regression, </a:t>
            </a:r>
            <a:r>
              <a:rPr lang="en-US" dirty="0" err="1"/>
              <a:t>etc</a:t>
            </a:r>
            <a:r>
              <a:rPr lang="en-US" dirty="0"/>
              <a:t>)</a:t>
            </a:r>
          </a:p>
          <a:p>
            <a:pPr lvl="1"/>
            <a:r>
              <a:rPr lang="en-US" dirty="0"/>
              <a:t>Controlled using prompts (i.e., natural language instruction sets)</a:t>
            </a:r>
          </a:p>
          <a:p>
            <a:r>
              <a:rPr lang="en-US" dirty="0"/>
              <a:t>Generative AI has broad applicability and will become even more widely used</a:t>
            </a:r>
          </a:p>
          <a:p>
            <a:r>
              <a:rPr lang="en-US" dirty="0"/>
              <a:t>We focus on generating items for exams and scales and provide:</a:t>
            </a:r>
          </a:p>
          <a:p>
            <a:pPr lvl="1"/>
            <a:r>
              <a:rPr lang="en-US" dirty="0"/>
              <a:t>A review of the current literature</a:t>
            </a:r>
          </a:p>
          <a:p>
            <a:pPr lvl="1"/>
            <a:r>
              <a:rPr lang="en-US" dirty="0"/>
              <a:t>An agenda for future research</a:t>
            </a:r>
          </a:p>
          <a:p>
            <a:pPr lvl="1"/>
            <a:r>
              <a:rPr lang="en-US" dirty="0"/>
              <a:t>A checklist for research papers using generative AI</a:t>
            </a:r>
          </a:p>
          <a:p>
            <a:endParaRPr lang="en-US" dirty="0"/>
          </a:p>
        </p:txBody>
      </p:sp>
    </p:spTree>
    <p:extLst>
      <p:ext uri="{BB962C8B-B14F-4D97-AF65-F5344CB8AC3E}">
        <p14:creationId xmlns:p14="http://schemas.microsoft.com/office/powerpoint/2010/main" val="300083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7BAD-E0BD-A9A9-81A4-BFD9E4EEC76F}"/>
              </a:ext>
            </a:extLst>
          </p:cNvPr>
          <p:cNvSpPr>
            <a:spLocks noGrp="1"/>
          </p:cNvSpPr>
          <p:nvPr>
            <p:ph type="title"/>
          </p:nvPr>
        </p:nvSpPr>
        <p:spPr/>
        <p:txBody>
          <a:bodyPr/>
          <a:lstStyle/>
          <a:p>
            <a:r>
              <a:rPr lang="en-US" dirty="0"/>
              <a:t>Creating Likert Scales using AI</a:t>
            </a:r>
          </a:p>
        </p:txBody>
      </p:sp>
      <p:sp>
        <p:nvSpPr>
          <p:cNvPr id="3" name="Content Placeholder 2">
            <a:extLst>
              <a:ext uri="{FF2B5EF4-FFF2-40B4-BE49-F238E27FC236}">
                <a16:creationId xmlns:a16="http://schemas.microsoft.com/office/drawing/2014/main" id="{B9040AD3-A972-0B5E-B350-6D594A7313C7}"/>
              </a:ext>
            </a:extLst>
          </p:cNvPr>
          <p:cNvSpPr>
            <a:spLocks noGrp="1"/>
          </p:cNvSpPr>
          <p:nvPr>
            <p:ph idx="1"/>
          </p:nvPr>
        </p:nvSpPr>
        <p:spPr/>
        <p:txBody>
          <a:bodyPr>
            <a:normAutofit fontScale="77500" lnSpcReduction="20000"/>
          </a:bodyPr>
          <a:lstStyle/>
          <a:p>
            <a:r>
              <a:rPr lang="en-US" b="1" dirty="0"/>
              <a:t>von </a:t>
            </a:r>
            <a:r>
              <a:rPr lang="en-US" b="1" dirty="0" err="1"/>
              <a:t>Davier</a:t>
            </a:r>
            <a:r>
              <a:rPr lang="en-US" b="1" dirty="0"/>
              <a:t> (2018)</a:t>
            </a:r>
          </a:p>
          <a:p>
            <a:pPr lvl="1"/>
            <a:r>
              <a:rPr lang="en-US" dirty="0"/>
              <a:t>Trained a language model  to write Big Five personality items (e.g., “I am willing to take responsibility for my work.”)</a:t>
            </a:r>
          </a:p>
          <a:p>
            <a:pPr lvl="1"/>
            <a:r>
              <a:rPr lang="en-US" dirty="0"/>
              <a:t>Using a N=277 online sample, 24 selected AI-generated items and 17 IPIP anchor items showed a 5-factor solution largely in agreement with the Big Five dimensions</a:t>
            </a:r>
          </a:p>
          <a:p>
            <a:r>
              <a:rPr lang="en-US" b="1" dirty="0"/>
              <a:t>Lee et al. (2022)</a:t>
            </a:r>
          </a:p>
          <a:p>
            <a:pPr lvl="1"/>
            <a:r>
              <a:rPr lang="en-US" dirty="0"/>
              <a:t>Generated Big Five items using GPT-3 with few-shot learning (included example items in prompt)</a:t>
            </a:r>
          </a:p>
          <a:p>
            <a:pPr lvl="1"/>
            <a:r>
              <a:rPr lang="en-US" dirty="0"/>
              <a:t>Using a N=473 online sample, AI-generated (selected best 5 items/dimension) and human-authored scales</a:t>
            </a:r>
          </a:p>
          <a:p>
            <a:pPr lvl="1"/>
            <a:r>
              <a:rPr lang="en-US" dirty="0"/>
              <a:t>Replicated five-factor structure with all items loaded on their intended factor</a:t>
            </a:r>
          </a:p>
          <a:p>
            <a:pPr lvl="1"/>
            <a:r>
              <a:rPr lang="en-US" dirty="0"/>
              <a:t>Similar reliabilities and correlation patterns with criterion measures</a:t>
            </a:r>
          </a:p>
          <a:p>
            <a:r>
              <a:rPr lang="en-US" b="1" dirty="0"/>
              <a:t>Ho (2024)</a:t>
            </a:r>
          </a:p>
          <a:p>
            <a:pPr lvl="1"/>
            <a:r>
              <a:rPr lang="en-US" dirty="0"/>
              <a:t>Generated Conscientiousness items using GPT-4 with varied parameters (e.g., Temperature)</a:t>
            </a:r>
          </a:p>
          <a:p>
            <a:pPr lvl="1"/>
            <a:r>
              <a:rPr lang="en-US" dirty="0"/>
              <a:t>Optimal content and validity results with temperature=1 and presence penalty=0, but still not as good as a traditionally-developed scale and mixed validity</a:t>
            </a:r>
          </a:p>
          <a:p>
            <a:endParaRPr lang="en-US" dirty="0"/>
          </a:p>
        </p:txBody>
      </p:sp>
    </p:spTree>
    <p:extLst>
      <p:ext uri="{BB962C8B-B14F-4D97-AF65-F5344CB8AC3E}">
        <p14:creationId xmlns:p14="http://schemas.microsoft.com/office/powerpoint/2010/main" val="378328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5F74-0F05-7DC3-48B3-6736B7E64512}"/>
              </a:ext>
            </a:extLst>
          </p:cNvPr>
          <p:cNvSpPr>
            <a:spLocks noGrp="1"/>
          </p:cNvSpPr>
          <p:nvPr>
            <p:ph type="title"/>
          </p:nvPr>
        </p:nvSpPr>
        <p:spPr/>
        <p:txBody>
          <a:bodyPr/>
          <a:lstStyle/>
          <a:p>
            <a:r>
              <a:rPr lang="en-US" dirty="0"/>
              <a:t>Peanut butter and… ___</a:t>
            </a:r>
          </a:p>
        </p:txBody>
      </p:sp>
      <p:sp>
        <p:nvSpPr>
          <p:cNvPr id="3" name="Content Placeholder 2">
            <a:extLst>
              <a:ext uri="{FF2B5EF4-FFF2-40B4-BE49-F238E27FC236}">
                <a16:creationId xmlns:a16="http://schemas.microsoft.com/office/drawing/2014/main" id="{13AF80EC-CC69-36AE-CA40-FA99F7BF4E7E}"/>
              </a:ext>
            </a:extLst>
          </p:cNvPr>
          <p:cNvSpPr>
            <a:spLocks noGrp="1"/>
          </p:cNvSpPr>
          <p:nvPr>
            <p:ph idx="1"/>
          </p:nvPr>
        </p:nvSpPr>
        <p:spPr>
          <a:xfrm>
            <a:off x="6438900" y="1831976"/>
            <a:ext cx="5091113" cy="4351338"/>
          </a:xfrm>
        </p:spPr>
        <p:txBody>
          <a:bodyPr>
            <a:normAutofit/>
          </a:bodyPr>
          <a:lstStyle/>
          <a:p>
            <a:r>
              <a:rPr lang="en-US" sz="2000" dirty="0"/>
              <a:t>Imagine a prompt of “peanut butter and”</a:t>
            </a:r>
          </a:p>
          <a:p>
            <a:pPr lvl="1"/>
            <a:r>
              <a:rPr lang="en-US" sz="2000" dirty="0"/>
              <a:t>“jelly” the most likely response</a:t>
            </a:r>
          </a:p>
          <a:p>
            <a:pPr lvl="1"/>
            <a:r>
              <a:rPr lang="en-US" sz="2000" dirty="0"/>
              <a:t>But “jam” “bananas” and other (less likely) responses are possible</a:t>
            </a:r>
          </a:p>
          <a:p>
            <a:r>
              <a:rPr lang="en-US" sz="2000" dirty="0"/>
              <a:t>Low temperature (T=0.1) produces a sharp probability distribution</a:t>
            </a:r>
          </a:p>
          <a:p>
            <a:pPr lvl="1"/>
            <a:r>
              <a:rPr lang="en-US" sz="2000" dirty="0"/>
              <a:t>Making “jelly” more likely</a:t>
            </a:r>
          </a:p>
          <a:p>
            <a:r>
              <a:rPr lang="en-US" sz="2000" dirty="0"/>
              <a:t>Higher values (T=0.8,T=2) produce a flatter distribution</a:t>
            </a:r>
          </a:p>
          <a:p>
            <a:pPr lvl="1"/>
            <a:r>
              <a:rPr lang="en-US" sz="2000" dirty="0"/>
              <a:t>Making other tokens more likely</a:t>
            </a:r>
          </a:p>
        </p:txBody>
      </p:sp>
      <p:pic>
        <p:nvPicPr>
          <p:cNvPr id="5" name="Picture 4" descr="A graph showing the amount of bananas and peanut butter&#10;&#10;Description automatically generated">
            <a:extLst>
              <a:ext uri="{FF2B5EF4-FFF2-40B4-BE49-F238E27FC236}">
                <a16:creationId xmlns:a16="http://schemas.microsoft.com/office/drawing/2014/main" id="{F2F195FF-A425-8335-8DB1-BEF0B9B2A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 y="1831976"/>
            <a:ext cx="6200775" cy="3248025"/>
          </a:xfrm>
          <a:prstGeom prst="rect">
            <a:avLst/>
          </a:prstGeom>
        </p:spPr>
      </p:pic>
    </p:spTree>
    <p:extLst>
      <p:ext uri="{BB962C8B-B14F-4D97-AF65-F5344CB8AC3E}">
        <p14:creationId xmlns:p14="http://schemas.microsoft.com/office/powerpoint/2010/main" val="378750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51E4-CEE2-3888-25F1-FC93D34EEBE7}"/>
              </a:ext>
            </a:extLst>
          </p:cNvPr>
          <p:cNvSpPr>
            <a:spLocks noGrp="1"/>
          </p:cNvSpPr>
          <p:nvPr>
            <p:ph type="title"/>
          </p:nvPr>
        </p:nvSpPr>
        <p:spPr/>
        <p:txBody>
          <a:bodyPr/>
          <a:lstStyle/>
          <a:p>
            <a:r>
              <a:rPr lang="en-US" dirty="0"/>
              <a:t>Creating Knowledge-based Exams using AI</a:t>
            </a:r>
          </a:p>
        </p:txBody>
      </p:sp>
      <p:sp>
        <p:nvSpPr>
          <p:cNvPr id="3" name="Content Placeholder 2">
            <a:extLst>
              <a:ext uri="{FF2B5EF4-FFF2-40B4-BE49-F238E27FC236}">
                <a16:creationId xmlns:a16="http://schemas.microsoft.com/office/drawing/2014/main" id="{E53E0E8D-FCD6-6DC1-F022-B4D081AA4F3C}"/>
              </a:ext>
            </a:extLst>
          </p:cNvPr>
          <p:cNvSpPr>
            <a:spLocks noGrp="1"/>
          </p:cNvSpPr>
          <p:nvPr>
            <p:ph idx="1"/>
          </p:nvPr>
        </p:nvSpPr>
        <p:spPr/>
        <p:txBody>
          <a:bodyPr>
            <a:normAutofit fontScale="85000" lnSpcReduction="20000"/>
          </a:bodyPr>
          <a:lstStyle/>
          <a:p>
            <a:r>
              <a:rPr lang="en-US" b="1" dirty="0"/>
              <a:t>von </a:t>
            </a:r>
            <a:r>
              <a:rPr lang="en-US" b="1" dirty="0" err="1"/>
              <a:t>Davier</a:t>
            </a:r>
            <a:r>
              <a:rPr lang="en-US" b="1" dirty="0"/>
              <a:t> (2019)</a:t>
            </a:r>
          </a:p>
          <a:p>
            <a:pPr lvl="1"/>
            <a:r>
              <a:rPr lang="en-US" dirty="0"/>
              <a:t>Fine-tuned GPT-2 using open-source medical database to generate distractors for MCQ items</a:t>
            </a:r>
          </a:p>
          <a:p>
            <a:pPr lvl="1"/>
            <a:r>
              <a:rPr lang="en-US" dirty="0"/>
              <a:t>Generated output may be useful; no systematic review</a:t>
            </a:r>
          </a:p>
          <a:p>
            <a:r>
              <a:rPr lang="en-US" b="1" dirty="0" err="1"/>
              <a:t>Attali</a:t>
            </a:r>
            <a:r>
              <a:rPr lang="en-US" b="1" dirty="0"/>
              <a:t> et al. (2022)</a:t>
            </a:r>
          </a:p>
          <a:p>
            <a:pPr lvl="1"/>
            <a:r>
              <a:rPr lang="en-US" dirty="0"/>
              <a:t>Used GPT-3 family of models with few-shot learning (included example passages in prompt) to generate materials for interactive reading tasks:</a:t>
            </a:r>
          </a:p>
          <a:p>
            <a:pPr lvl="1"/>
            <a:r>
              <a:rPr lang="en-US" dirty="0"/>
              <a:t>454 passages (about 57.5%) with their associated questions survived content reviews and fairness reviews</a:t>
            </a:r>
          </a:p>
          <a:p>
            <a:r>
              <a:rPr lang="en-US" b="1" dirty="0"/>
              <a:t>Mead &amp; Zhou (2024)</a:t>
            </a:r>
          </a:p>
          <a:p>
            <a:pPr lvl="1"/>
            <a:r>
              <a:rPr lang="en-US" dirty="0"/>
              <a:t>Used GPT-3 zero-shot to generate 45 MCQ items for a psychometrician certification exam</a:t>
            </a:r>
          </a:p>
          <a:p>
            <a:pPr lvl="1"/>
            <a:r>
              <a:rPr lang="en-US" dirty="0"/>
              <a:t>Most of the items were useful, but needing some edits (GPT-3 Average rating = 2.33/4)</a:t>
            </a:r>
          </a:p>
          <a:p>
            <a:pPr lvl="1"/>
            <a:r>
              <a:rPr lang="en-US" dirty="0"/>
              <a:t>Common errors in items: Key issues; Off-topic or content making no sense</a:t>
            </a:r>
          </a:p>
        </p:txBody>
      </p:sp>
    </p:spTree>
    <p:extLst>
      <p:ext uri="{BB962C8B-B14F-4D97-AF65-F5344CB8AC3E}">
        <p14:creationId xmlns:p14="http://schemas.microsoft.com/office/powerpoint/2010/main" val="97322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81AA7-E997-9ACC-F55F-5E76C6B49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4185E-C385-07A4-9DC9-3A99A41FAC3F}"/>
              </a:ext>
            </a:extLst>
          </p:cNvPr>
          <p:cNvSpPr>
            <a:spLocks noGrp="1"/>
          </p:cNvSpPr>
          <p:nvPr>
            <p:ph type="title"/>
          </p:nvPr>
        </p:nvSpPr>
        <p:spPr/>
        <p:txBody>
          <a:bodyPr/>
          <a:lstStyle/>
          <a:p>
            <a:r>
              <a:rPr lang="en-US" dirty="0"/>
              <a:t>Creating Knowledge-based Exams using AI</a:t>
            </a:r>
          </a:p>
        </p:txBody>
      </p:sp>
      <p:sp>
        <p:nvSpPr>
          <p:cNvPr id="3" name="Content Placeholder 2">
            <a:extLst>
              <a:ext uri="{FF2B5EF4-FFF2-40B4-BE49-F238E27FC236}">
                <a16:creationId xmlns:a16="http://schemas.microsoft.com/office/drawing/2014/main" id="{40F808F1-977B-D3A6-C42B-ADD2913DD77B}"/>
              </a:ext>
            </a:extLst>
          </p:cNvPr>
          <p:cNvSpPr>
            <a:spLocks noGrp="1"/>
          </p:cNvSpPr>
          <p:nvPr>
            <p:ph idx="1"/>
          </p:nvPr>
        </p:nvSpPr>
        <p:spPr/>
        <p:txBody>
          <a:bodyPr>
            <a:normAutofit/>
          </a:bodyPr>
          <a:lstStyle/>
          <a:p>
            <a:r>
              <a:rPr lang="en-US" b="1" dirty="0"/>
              <a:t>Doughty et al. (2024)</a:t>
            </a:r>
          </a:p>
          <a:p>
            <a:pPr lvl="1"/>
            <a:r>
              <a:rPr lang="en-US" dirty="0"/>
              <a:t>Generated 651 MCQ items using GPT-4 for learning objectives in Python courses</a:t>
            </a:r>
          </a:p>
          <a:p>
            <a:pPr lvl="1"/>
            <a:r>
              <a:rPr lang="en-US" dirty="0"/>
              <a:t>Verbose prompt (similar to training materials for human item-writers)</a:t>
            </a:r>
          </a:p>
          <a:p>
            <a:pPr lvl="1"/>
            <a:r>
              <a:rPr lang="en-US" dirty="0"/>
              <a:t>By most metrics, AIG items were comparable to human-authored items</a:t>
            </a:r>
          </a:p>
          <a:p>
            <a:pPr lvl="1"/>
            <a:r>
              <a:rPr lang="en-US" dirty="0"/>
              <a:t>But slightly more likely to have multiple correct answers and obviously-wrong options</a:t>
            </a:r>
          </a:p>
          <a:p>
            <a:pPr lvl="1"/>
            <a:r>
              <a:rPr lang="en-US" dirty="0"/>
              <a:t>Slightly more likely to be off-topic or content making no sense</a:t>
            </a:r>
          </a:p>
          <a:p>
            <a:endParaRPr lang="en-US" dirty="0"/>
          </a:p>
        </p:txBody>
      </p:sp>
    </p:spTree>
    <p:extLst>
      <p:ext uri="{BB962C8B-B14F-4D97-AF65-F5344CB8AC3E}">
        <p14:creationId xmlns:p14="http://schemas.microsoft.com/office/powerpoint/2010/main" val="235911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8ACA2-CD60-6856-8DFA-2964DFE7E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B9DFE-0B46-FE75-39A2-4621BA3B3BF6}"/>
              </a:ext>
            </a:extLst>
          </p:cNvPr>
          <p:cNvSpPr>
            <a:spLocks noGrp="1"/>
          </p:cNvSpPr>
          <p:nvPr>
            <p:ph type="title"/>
          </p:nvPr>
        </p:nvSpPr>
        <p:spPr/>
        <p:txBody>
          <a:bodyPr/>
          <a:lstStyle/>
          <a:p>
            <a:r>
              <a:rPr lang="en-US" dirty="0"/>
              <a:t>Creating Knowledge-based Exams using AI</a:t>
            </a:r>
          </a:p>
        </p:txBody>
      </p:sp>
      <p:sp>
        <p:nvSpPr>
          <p:cNvPr id="3" name="Content Placeholder 2">
            <a:extLst>
              <a:ext uri="{FF2B5EF4-FFF2-40B4-BE49-F238E27FC236}">
                <a16:creationId xmlns:a16="http://schemas.microsoft.com/office/drawing/2014/main" id="{F867A44A-4A2F-DAD9-52A7-DCE882A3648F}"/>
              </a:ext>
            </a:extLst>
          </p:cNvPr>
          <p:cNvSpPr>
            <a:spLocks noGrp="1"/>
          </p:cNvSpPr>
          <p:nvPr>
            <p:ph idx="1"/>
          </p:nvPr>
        </p:nvSpPr>
        <p:spPr/>
        <p:txBody>
          <a:bodyPr>
            <a:normAutofit lnSpcReduction="10000"/>
          </a:bodyPr>
          <a:lstStyle/>
          <a:p>
            <a:r>
              <a:rPr lang="en-US" b="1" dirty="0"/>
              <a:t>Jones &amp; Becker (2024)</a:t>
            </a:r>
          </a:p>
          <a:p>
            <a:pPr lvl="1"/>
            <a:r>
              <a:rPr lang="en-US" dirty="0"/>
              <a:t>Used GPT-4 to generate MCQ items for a real estate licensing exam with Big Verbose Prompt (BVP)</a:t>
            </a:r>
          </a:p>
          <a:p>
            <a:pPr lvl="1"/>
            <a:r>
              <a:rPr lang="en-US" dirty="0"/>
              <a:t>BVP contains very detailed information about:</a:t>
            </a:r>
          </a:p>
          <a:p>
            <a:pPr lvl="2"/>
            <a:r>
              <a:rPr lang="en-US" dirty="0"/>
              <a:t>Role instruction</a:t>
            </a:r>
          </a:p>
          <a:p>
            <a:pPr lvl="2"/>
            <a:r>
              <a:rPr lang="en-US" dirty="0"/>
              <a:t>Test blueprint with cognitive level</a:t>
            </a:r>
          </a:p>
          <a:p>
            <a:pPr lvl="2"/>
            <a:r>
              <a:rPr lang="en-US" dirty="0"/>
              <a:t>Output format</a:t>
            </a:r>
          </a:p>
          <a:p>
            <a:pPr lvl="2"/>
            <a:r>
              <a:rPr lang="en-US" dirty="0"/>
              <a:t>Item writing instructions, cognitive level, and templates</a:t>
            </a:r>
          </a:p>
          <a:p>
            <a:pPr lvl="1"/>
            <a:r>
              <a:rPr lang="en-US" dirty="0"/>
              <a:t>Items rated by content developers and subject matter experts</a:t>
            </a:r>
          </a:p>
          <a:p>
            <a:pPr lvl="1"/>
            <a:r>
              <a:rPr lang="en-US" dirty="0"/>
              <a:t>GPT-4 was capable of generating good first draft items</a:t>
            </a:r>
          </a:p>
          <a:p>
            <a:pPr lvl="1"/>
            <a:r>
              <a:rPr lang="en-US" dirty="0"/>
              <a:t>More verbosity leads to better items, but with declining marginal utility</a:t>
            </a:r>
          </a:p>
          <a:p>
            <a:pPr lvl="2"/>
            <a:r>
              <a:rPr lang="en-US" dirty="0"/>
              <a:t>A lot of prompt specifications needed for little bit of increase in item quality</a:t>
            </a:r>
          </a:p>
        </p:txBody>
      </p:sp>
    </p:spTree>
    <p:extLst>
      <p:ext uri="{BB962C8B-B14F-4D97-AF65-F5344CB8AC3E}">
        <p14:creationId xmlns:p14="http://schemas.microsoft.com/office/powerpoint/2010/main" val="21116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4A56-4D23-FE0A-B2CC-3E07316BF5C0}"/>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E03B0244-FA5C-FA14-DB33-6D2616448D59}"/>
              </a:ext>
            </a:extLst>
          </p:cNvPr>
          <p:cNvSpPr>
            <a:spLocks noGrp="1"/>
          </p:cNvSpPr>
          <p:nvPr>
            <p:ph idx="1"/>
          </p:nvPr>
        </p:nvSpPr>
        <p:spPr/>
        <p:txBody>
          <a:bodyPr>
            <a:normAutofit fontScale="92500" lnSpcReduction="10000"/>
          </a:bodyPr>
          <a:lstStyle/>
          <a:p>
            <a:r>
              <a:rPr lang="en-US" dirty="0"/>
              <a:t>Current AI models useful in creating survey and exam content</a:t>
            </a:r>
          </a:p>
          <a:p>
            <a:r>
              <a:rPr lang="en-US" dirty="0"/>
              <a:t>Likert item generation…</a:t>
            </a:r>
          </a:p>
          <a:p>
            <a:pPr lvl="1"/>
            <a:r>
              <a:rPr lang="en-US" dirty="0"/>
              <a:t>AI-generated items work well, especially after cherry-picking</a:t>
            </a:r>
          </a:p>
          <a:p>
            <a:pPr lvl="1"/>
            <a:r>
              <a:rPr lang="en-US" dirty="0"/>
              <a:t>Comparable factor structure, reliability and criterion-related validity</a:t>
            </a:r>
          </a:p>
          <a:p>
            <a:r>
              <a:rPr lang="en-US" dirty="0"/>
              <a:t>Knowledge-based item generation</a:t>
            </a:r>
          </a:p>
          <a:p>
            <a:pPr lvl="1"/>
            <a:r>
              <a:rPr lang="en-US" dirty="0"/>
              <a:t>Harder task than generating Likert items</a:t>
            </a:r>
          </a:p>
          <a:p>
            <a:pPr lvl="1"/>
            <a:r>
              <a:rPr lang="en-US" dirty="0"/>
              <a:t>Generally useful items, but require review/revision by human SMEs</a:t>
            </a:r>
          </a:p>
          <a:p>
            <a:pPr lvl="1"/>
            <a:r>
              <a:rPr lang="en-US" dirty="0"/>
              <a:t>Hallucination affects key and distractors</a:t>
            </a:r>
          </a:p>
          <a:p>
            <a:r>
              <a:rPr lang="en-US" dirty="0"/>
              <a:t>Focus of research</a:t>
            </a:r>
          </a:p>
          <a:p>
            <a:pPr lvl="1"/>
            <a:r>
              <a:rPr lang="en-US" dirty="0"/>
              <a:t>Most evaluated the utility of item-writing; few examined AI methodology</a:t>
            </a:r>
          </a:p>
          <a:p>
            <a:pPr lvl="2"/>
            <a:r>
              <a:rPr lang="en-US" dirty="0"/>
              <a:t>Ho (2024): “temperature” and “presence penalty”</a:t>
            </a:r>
          </a:p>
          <a:p>
            <a:pPr lvl="2"/>
            <a:r>
              <a:rPr lang="en-US" dirty="0"/>
              <a:t>Jones &amp; Becker (2024): degree of verbosity in prompt</a:t>
            </a:r>
          </a:p>
        </p:txBody>
      </p:sp>
    </p:spTree>
    <p:extLst>
      <p:ext uri="{BB962C8B-B14F-4D97-AF65-F5344CB8AC3E}">
        <p14:creationId xmlns:p14="http://schemas.microsoft.com/office/powerpoint/2010/main" val="314247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15C2-81A1-BAE7-15A6-929C757EE77C}"/>
              </a:ext>
            </a:extLst>
          </p:cNvPr>
          <p:cNvSpPr>
            <a:spLocks noGrp="1"/>
          </p:cNvSpPr>
          <p:nvPr>
            <p:ph type="title"/>
          </p:nvPr>
        </p:nvSpPr>
        <p:spPr/>
        <p:txBody>
          <a:bodyPr/>
          <a:lstStyle/>
          <a:p>
            <a:r>
              <a:rPr lang="en-US" dirty="0"/>
              <a:t>A research agenda</a:t>
            </a:r>
          </a:p>
        </p:txBody>
      </p:sp>
      <p:graphicFrame>
        <p:nvGraphicFramePr>
          <p:cNvPr id="4" name="Content Placeholder 3">
            <a:extLst>
              <a:ext uri="{FF2B5EF4-FFF2-40B4-BE49-F238E27FC236}">
                <a16:creationId xmlns:a16="http://schemas.microsoft.com/office/drawing/2014/main" id="{D057C1C5-CB0F-7819-D792-F9FD01100AAF}"/>
              </a:ext>
            </a:extLst>
          </p:cNvPr>
          <p:cNvGraphicFramePr>
            <a:graphicFrameLocks noGrp="1"/>
          </p:cNvGraphicFramePr>
          <p:nvPr>
            <p:ph idx="1"/>
            <p:extLst>
              <p:ext uri="{D42A27DB-BD31-4B8C-83A1-F6EECF244321}">
                <p14:modId xmlns:p14="http://schemas.microsoft.com/office/powerpoint/2010/main" val="2590723896"/>
              </p:ext>
            </p:extLst>
          </p:nvPr>
        </p:nvGraphicFramePr>
        <p:xfrm>
          <a:off x="838200" y="1825625"/>
          <a:ext cx="10515600" cy="37807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15372189"/>
                    </a:ext>
                  </a:extLst>
                </a:gridCol>
                <a:gridCol w="5257800">
                  <a:extLst>
                    <a:ext uri="{9D8B030D-6E8A-4147-A177-3AD203B41FA5}">
                      <a16:colId xmlns:a16="http://schemas.microsoft.com/office/drawing/2014/main" val="1223248676"/>
                    </a:ext>
                  </a:extLst>
                </a:gridCol>
              </a:tblGrid>
              <a:tr h="370840">
                <a:tc>
                  <a:txBody>
                    <a:bodyPr/>
                    <a:lstStyle/>
                    <a:p>
                      <a:pPr marL="0" marR="0">
                        <a:spcBef>
                          <a:spcPts val="0"/>
                        </a:spcBef>
                        <a:spcAft>
                          <a:spcPts val="0"/>
                        </a:spcAft>
                      </a:pPr>
                      <a:r>
                        <a:rPr lang="en-US" sz="2000" b="1" kern="100" dirty="0">
                          <a:effectLst/>
                          <a:latin typeface="Roboto" panose="02000000000000000000" pitchFamily="2" charset="0"/>
                          <a:ea typeface="Roboto" panose="02000000000000000000" pitchFamily="2" charset="0"/>
                          <a:cs typeface="Roboto" panose="02000000000000000000" pitchFamily="2" charset="0"/>
                        </a:rPr>
                        <a:t>Topic</a:t>
                      </a:r>
                    </a:p>
                  </a:txBody>
                  <a:tcPr marL="34925" marR="34925" marT="34925" marB="34925" anchor="ctr"/>
                </a:tc>
                <a:tc>
                  <a:txBody>
                    <a:bodyPr/>
                    <a:lstStyle/>
                    <a:p>
                      <a:pPr marL="0" marR="0">
                        <a:spcBef>
                          <a:spcPts val="0"/>
                        </a:spcBef>
                        <a:spcAft>
                          <a:spcPts val="0"/>
                        </a:spcAft>
                      </a:pPr>
                      <a:r>
                        <a:rPr lang="en-US" sz="2000" b="1" kern="100" dirty="0">
                          <a:effectLst/>
                          <a:latin typeface="Roboto" panose="02000000000000000000" pitchFamily="2" charset="0"/>
                          <a:ea typeface="Roboto" panose="02000000000000000000" pitchFamily="2" charset="0"/>
                          <a:cs typeface="Roboto" panose="02000000000000000000" pitchFamily="2" charset="0"/>
                        </a:rPr>
                        <a:t>Research</a:t>
                      </a:r>
                    </a:p>
                  </a:txBody>
                  <a:tcPr marL="34925" marR="34925" marT="34925" marB="34925" anchor="ctr"/>
                </a:tc>
                <a:extLst>
                  <a:ext uri="{0D108BD9-81ED-4DB2-BD59-A6C34878D82A}">
                    <a16:rowId xmlns:a16="http://schemas.microsoft.com/office/drawing/2014/main" val="1455131248"/>
                  </a:ext>
                </a:extLst>
              </a:tr>
              <a:tr h="370840">
                <a:tc>
                  <a:txBody>
                    <a:bodyPr/>
                    <a:lstStyle/>
                    <a:p>
                      <a:pPr marL="0" marR="0">
                        <a:spcBef>
                          <a:spcPts val="0"/>
                        </a:spcBef>
                        <a:spcAft>
                          <a:spcPts val="0"/>
                        </a:spcAft>
                      </a:pPr>
                      <a:r>
                        <a:rPr lang="en-US" sz="2000" b="0" kern="100" dirty="0">
                          <a:effectLst/>
                          <a:latin typeface="Roboto" panose="02000000000000000000" pitchFamily="2" charset="0"/>
                          <a:ea typeface="Roboto" panose="02000000000000000000" pitchFamily="2" charset="0"/>
                          <a:cs typeface="Roboto" panose="02000000000000000000" pitchFamily="2" charset="0"/>
                        </a:rPr>
                        <a:t>Item writing</a:t>
                      </a:r>
                    </a:p>
                  </a:txBody>
                  <a:tcPr marL="34925" marR="34925" marT="34925" marB="34925" anchor="ctr"/>
                </a:tc>
                <a:tc>
                  <a:txBody>
                    <a:bodyPr/>
                    <a:lstStyle/>
                    <a:p>
                      <a:pPr marL="0" marR="0">
                        <a:spcBef>
                          <a:spcPts val="0"/>
                        </a:spcBef>
                        <a:spcAft>
                          <a:spcPts val="0"/>
                        </a:spcAft>
                      </a:pPr>
                      <a:r>
                        <a:rPr lang="en-US" sz="2000" kern="100" dirty="0">
                          <a:effectLst/>
                          <a:latin typeface="Roboto" panose="02000000000000000000" pitchFamily="2" charset="0"/>
                          <a:ea typeface="Roboto" panose="02000000000000000000" pitchFamily="2" charset="0"/>
                          <a:cs typeface="Roboto" panose="02000000000000000000" pitchFamily="2" charset="0"/>
                        </a:rPr>
                        <a:t>von </a:t>
                      </a:r>
                      <a:r>
                        <a:rPr lang="en-US" sz="2000" kern="100" dirty="0" err="1">
                          <a:effectLst/>
                          <a:latin typeface="Roboto" panose="02000000000000000000" pitchFamily="2" charset="0"/>
                          <a:ea typeface="Roboto" panose="02000000000000000000" pitchFamily="2" charset="0"/>
                          <a:cs typeface="Roboto" panose="02000000000000000000" pitchFamily="2" charset="0"/>
                        </a:rPr>
                        <a:t>Davier</a:t>
                      </a:r>
                      <a:r>
                        <a:rPr lang="en-US" sz="2000" kern="100" dirty="0">
                          <a:effectLst/>
                          <a:latin typeface="Roboto" panose="02000000000000000000" pitchFamily="2" charset="0"/>
                          <a:ea typeface="Roboto" panose="02000000000000000000" pitchFamily="2" charset="0"/>
                          <a:cs typeface="Roboto" panose="02000000000000000000" pitchFamily="2" charset="0"/>
                        </a:rPr>
                        <a:t>, 2018; von </a:t>
                      </a:r>
                      <a:r>
                        <a:rPr lang="en-US" sz="2000" kern="100" dirty="0" err="1">
                          <a:effectLst/>
                          <a:latin typeface="Roboto" panose="02000000000000000000" pitchFamily="2" charset="0"/>
                          <a:ea typeface="Roboto" panose="02000000000000000000" pitchFamily="2" charset="0"/>
                          <a:cs typeface="Roboto" panose="02000000000000000000" pitchFamily="2" charset="0"/>
                        </a:rPr>
                        <a:t>Davier</a:t>
                      </a:r>
                      <a:r>
                        <a:rPr lang="en-US" sz="2000" kern="100" dirty="0">
                          <a:effectLst/>
                          <a:latin typeface="Roboto" panose="02000000000000000000" pitchFamily="2" charset="0"/>
                          <a:ea typeface="Roboto" panose="02000000000000000000" pitchFamily="2" charset="0"/>
                          <a:cs typeface="Roboto" panose="02000000000000000000" pitchFamily="2" charset="0"/>
                        </a:rPr>
                        <a:t>, 2019</a:t>
                      </a:r>
                    </a:p>
                    <a:p>
                      <a:pPr marL="0" marR="0">
                        <a:spcBef>
                          <a:spcPts val="0"/>
                        </a:spcBef>
                        <a:spcAft>
                          <a:spcPts val="0"/>
                        </a:spcAft>
                      </a:pPr>
                      <a:r>
                        <a:rPr lang="en-US" sz="2000" kern="100" dirty="0">
                          <a:effectLst/>
                          <a:latin typeface="Roboto" panose="02000000000000000000" pitchFamily="2" charset="0"/>
                          <a:ea typeface="Roboto" panose="02000000000000000000" pitchFamily="2" charset="0"/>
                          <a:cs typeface="Roboto" panose="02000000000000000000" pitchFamily="2" charset="0"/>
                        </a:rPr>
                        <a:t>Lee et al., 2022; Doughty et al., 2024</a:t>
                      </a:r>
                    </a:p>
                    <a:p>
                      <a:pPr marL="0" marR="0">
                        <a:spcBef>
                          <a:spcPts val="0"/>
                        </a:spcBef>
                        <a:spcAft>
                          <a:spcPts val="0"/>
                        </a:spcAft>
                      </a:pPr>
                      <a:r>
                        <a:rPr lang="en-US" sz="2000" kern="100" dirty="0">
                          <a:effectLst/>
                          <a:latin typeface="Roboto" panose="02000000000000000000" pitchFamily="2" charset="0"/>
                          <a:ea typeface="Roboto" panose="02000000000000000000" pitchFamily="2" charset="0"/>
                          <a:cs typeface="Roboto" panose="02000000000000000000" pitchFamily="2" charset="0"/>
                        </a:rPr>
                        <a:t>Mead &amp; Zhou, 2024</a:t>
                      </a:r>
                    </a:p>
                  </a:txBody>
                  <a:tcPr marL="34925" marR="34925" marT="34925" marB="34925" anchor="ctr"/>
                </a:tc>
                <a:extLst>
                  <a:ext uri="{0D108BD9-81ED-4DB2-BD59-A6C34878D82A}">
                    <a16:rowId xmlns:a16="http://schemas.microsoft.com/office/drawing/2014/main" val="606472747"/>
                  </a:ext>
                </a:extLst>
              </a:tr>
              <a:tr h="370840">
                <a:tc>
                  <a:txBody>
                    <a:bodyPr/>
                    <a:lstStyle/>
                    <a:p>
                      <a:pPr marL="0" marR="0">
                        <a:spcBef>
                          <a:spcPts val="0"/>
                        </a:spcBef>
                        <a:spcAft>
                          <a:spcPts val="0"/>
                        </a:spcAft>
                      </a:pPr>
                      <a:r>
                        <a:rPr lang="en-US" sz="2000" b="0" kern="100" dirty="0">
                          <a:effectLst/>
                          <a:latin typeface="Roboto" panose="02000000000000000000" pitchFamily="2" charset="0"/>
                          <a:ea typeface="Roboto" panose="02000000000000000000" pitchFamily="2" charset="0"/>
                          <a:cs typeface="Roboto" panose="02000000000000000000" pitchFamily="2" charset="0"/>
                        </a:rPr>
                        <a:t>Generating other exam content </a:t>
                      </a:r>
                      <a:r>
                        <a:rPr lang="en-US" sz="1800" b="0" kern="100" dirty="0">
                          <a:effectLst/>
                          <a:latin typeface="Roboto" panose="02000000000000000000" pitchFamily="2" charset="0"/>
                          <a:ea typeface="Roboto" panose="02000000000000000000" pitchFamily="2" charset="0"/>
                          <a:cs typeface="Roboto" panose="02000000000000000000" pitchFamily="2" charset="0"/>
                        </a:rPr>
                        <a:t>(essay prompts, reading comprehension passages, etc.)</a:t>
                      </a:r>
                    </a:p>
                  </a:txBody>
                  <a:tcPr marL="34925" marR="34925" marT="34925" marB="34925" anchor="ctr"/>
                </a:tc>
                <a:tc>
                  <a:txBody>
                    <a:bodyPr/>
                    <a:lstStyle/>
                    <a:p>
                      <a:pPr marL="0" marR="0">
                        <a:spcBef>
                          <a:spcPts val="0"/>
                        </a:spcBef>
                        <a:spcAft>
                          <a:spcPts val="0"/>
                        </a:spcAft>
                      </a:pPr>
                      <a:r>
                        <a:rPr lang="en-US" sz="2000" kern="100" dirty="0" err="1">
                          <a:effectLst/>
                          <a:latin typeface="Roboto" panose="02000000000000000000" pitchFamily="2" charset="0"/>
                          <a:ea typeface="Roboto" panose="02000000000000000000" pitchFamily="2" charset="0"/>
                          <a:cs typeface="Roboto" panose="02000000000000000000" pitchFamily="2" charset="0"/>
                        </a:rPr>
                        <a:t>Attali</a:t>
                      </a:r>
                      <a:r>
                        <a:rPr lang="en-US" sz="2000" kern="100" dirty="0">
                          <a:effectLst/>
                          <a:latin typeface="Roboto" panose="02000000000000000000" pitchFamily="2" charset="0"/>
                          <a:ea typeface="Roboto" panose="02000000000000000000" pitchFamily="2" charset="0"/>
                          <a:cs typeface="Roboto" panose="02000000000000000000" pitchFamily="2" charset="0"/>
                        </a:rPr>
                        <a:t> et al., 2022</a:t>
                      </a:r>
                    </a:p>
                  </a:txBody>
                  <a:tcPr marL="34925" marR="34925" marT="34925" marB="34925" anchor="ctr"/>
                </a:tc>
                <a:extLst>
                  <a:ext uri="{0D108BD9-81ED-4DB2-BD59-A6C34878D82A}">
                    <a16:rowId xmlns:a16="http://schemas.microsoft.com/office/drawing/2014/main" val="3418267271"/>
                  </a:ext>
                </a:extLst>
              </a:tr>
              <a:tr h="370840">
                <a:tc>
                  <a:txBody>
                    <a:bodyPr/>
                    <a:lstStyle/>
                    <a:p>
                      <a:pPr marL="0" marR="0">
                        <a:spcBef>
                          <a:spcPts val="0"/>
                        </a:spcBef>
                        <a:spcAft>
                          <a:spcPts val="0"/>
                        </a:spcAft>
                      </a:pPr>
                      <a:r>
                        <a:rPr lang="en-US" sz="2000" b="0" kern="100" dirty="0">
                          <a:effectLst/>
                          <a:latin typeface="Roboto" panose="02000000000000000000" pitchFamily="2" charset="0"/>
                          <a:ea typeface="Roboto" panose="02000000000000000000" pitchFamily="2" charset="0"/>
                          <a:cs typeface="Roboto" panose="02000000000000000000" pitchFamily="2" charset="0"/>
                        </a:rPr>
                        <a:t>Item review/revision</a:t>
                      </a:r>
                    </a:p>
                  </a:txBody>
                  <a:tcPr marL="34925" marR="34925" marT="34925" marB="34925" anchor="ctr"/>
                </a:tc>
                <a:tc>
                  <a:txBody>
                    <a:bodyPr/>
                    <a:lstStyle/>
                    <a:p>
                      <a:pPr marL="0" marR="0">
                        <a:spcBef>
                          <a:spcPts val="0"/>
                        </a:spcBef>
                        <a:spcAft>
                          <a:spcPts val="0"/>
                        </a:spcAft>
                      </a:pPr>
                      <a:r>
                        <a:rPr lang="en-US" sz="2000" kern="100">
                          <a:effectLst/>
                          <a:latin typeface="Roboto" panose="02000000000000000000" pitchFamily="2" charset="0"/>
                          <a:ea typeface="Roboto" panose="02000000000000000000" pitchFamily="2" charset="0"/>
                          <a:cs typeface="Roboto" panose="02000000000000000000" pitchFamily="2" charset="0"/>
                        </a:rPr>
                        <a:t>(none)</a:t>
                      </a:r>
                    </a:p>
                  </a:txBody>
                  <a:tcPr marL="34925" marR="34925" marT="34925" marB="34925" anchor="ctr"/>
                </a:tc>
                <a:extLst>
                  <a:ext uri="{0D108BD9-81ED-4DB2-BD59-A6C34878D82A}">
                    <a16:rowId xmlns:a16="http://schemas.microsoft.com/office/drawing/2014/main" val="3121991395"/>
                  </a:ext>
                </a:extLst>
              </a:tr>
              <a:tr h="370840">
                <a:tc>
                  <a:txBody>
                    <a:bodyPr/>
                    <a:lstStyle/>
                    <a:p>
                      <a:pPr marL="0" marR="0">
                        <a:spcBef>
                          <a:spcPts val="0"/>
                        </a:spcBef>
                        <a:spcAft>
                          <a:spcPts val="0"/>
                        </a:spcAft>
                      </a:pPr>
                      <a:r>
                        <a:rPr lang="en-US" sz="2000" b="0" kern="100" dirty="0">
                          <a:effectLst/>
                          <a:latin typeface="Roboto" panose="02000000000000000000" pitchFamily="2" charset="0"/>
                          <a:ea typeface="Roboto" panose="02000000000000000000" pitchFamily="2" charset="0"/>
                          <a:cs typeface="Roboto" panose="02000000000000000000" pitchFamily="2" charset="0"/>
                        </a:rPr>
                        <a:t>Prediction/Classification </a:t>
                      </a:r>
                      <a:r>
                        <a:rPr lang="en-US" sz="1800" b="0" kern="100" dirty="0">
                          <a:effectLst/>
                          <a:latin typeface="Roboto" panose="02000000000000000000" pitchFamily="2" charset="0"/>
                          <a:ea typeface="Roboto" panose="02000000000000000000" pitchFamily="2" charset="0"/>
                          <a:cs typeface="Roboto" panose="02000000000000000000" pitchFamily="2" charset="0"/>
                        </a:rPr>
                        <a:t>(bias, difficulty, Bloom’s level, negative phrasing, clarity, etc.)</a:t>
                      </a:r>
                    </a:p>
                  </a:txBody>
                  <a:tcPr marL="34925" marR="34925" marT="34925" marB="34925" anchor="ctr"/>
                </a:tc>
                <a:tc>
                  <a:txBody>
                    <a:bodyPr/>
                    <a:lstStyle/>
                    <a:p>
                      <a:pPr marL="0" marR="0">
                        <a:spcBef>
                          <a:spcPts val="0"/>
                        </a:spcBef>
                        <a:spcAft>
                          <a:spcPts val="0"/>
                        </a:spcAft>
                      </a:pPr>
                      <a:r>
                        <a:rPr lang="en-US" sz="2000" kern="100" dirty="0">
                          <a:effectLst/>
                          <a:latin typeface="Roboto" panose="02000000000000000000" pitchFamily="2" charset="0"/>
                          <a:ea typeface="Roboto" panose="02000000000000000000" pitchFamily="2" charset="0"/>
                          <a:cs typeface="Roboto" panose="02000000000000000000" pitchFamily="2" charset="0"/>
                        </a:rPr>
                        <a:t>Mead &amp; Zhou, 2022</a:t>
                      </a:r>
                    </a:p>
                  </a:txBody>
                  <a:tcPr marL="34925" marR="34925" marT="34925" marB="34925" anchor="ctr"/>
                </a:tc>
                <a:extLst>
                  <a:ext uri="{0D108BD9-81ED-4DB2-BD59-A6C34878D82A}">
                    <a16:rowId xmlns:a16="http://schemas.microsoft.com/office/drawing/2014/main" val="3176070705"/>
                  </a:ext>
                </a:extLst>
              </a:tr>
              <a:tr h="370840">
                <a:tc>
                  <a:txBody>
                    <a:bodyPr/>
                    <a:lstStyle/>
                    <a:p>
                      <a:pPr marL="0" marR="0">
                        <a:spcBef>
                          <a:spcPts val="0"/>
                        </a:spcBef>
                        <a:spcAft>
                          <a:spcPts val="0"/>
                        </a:spcAft>
                      </a:pPr>
                      <a:r>
                        <a:rPr lang="en-US" sz="2000" b="0" kern="100" dirty="0">
                          <a:effectLst/>
                          <a:latin typeface="Roboto" panose="02000000000000000000" pitchFamily="2" charset="0"/>
                          <a:ea typeface="Roboto" panose="02000000000000000000" pitchFamily="2" charset="0"/>
                          <a:cs typeface="Roboto" panose="02000000000000000000" pitchFamily="2" charset="0"/>
                        </a:rPr>
                        <a:t>Using embeddings </a:t>
                      </a:r>
                      <a:r>
                        <a:rPr lang="en-US" sz="1800" b="0" kern="100" dirty="0">
                          <a:effectLst/>
                          <a:latin typeface="Roboto" panose="02000000000000000000" pitchFamily="2" charset="0"/>
                          <a:ea typeface="Roboto" panose="02000000000000000000" pitchFamily="2" charset="0"/>
                          <a:cs typeface="Roboto" panose="02000000000000000000" pitchFamily="2" charset="0"/>
                        </a:rPr>
                        <a:t>(to detect enemy items, etc.)</a:t>
                      </a:r>
                    </a:p>
                  </a:txBody>
                  <a:tcPr marL="34925" marR="34925" marT="34925" marB="34925" anchor="ctr"/>
                </a:tc>
                <a:tc>
                  <a:txBody>
                    <a:bodyPr/>
                    <a:lstStyle/>
                    <a:p>
                      <a:pPr marL="0" marR="0">
                        <a:spcBef>
                          <a:spcPts val="0"/>
                        </a:spcBef>
                        <a:spcAft>
                          <a:spcPts val="0"/>
                        </a:spcAft>
                      </a:pPr>
                      <a:r>
                        <a:rPr lang="en-US" sz="2000" kern="100" dirty="0">
                          <a:effectLst/>
                          <a:latin typeface="Roboto" panose="02000000000000000000" pitchFamily="2" charset="0"/>
                          <a:ea typeface="Roboto" panose="02000000000000000000" pitchFamily="2" charset="0"/>
                          <a:cs typeface="Roboto" panose="02000000000000000000" pitchFamily="2" charset="0"/>
                        </a:rPr>
                        <a:t>Guo (2023)</a:t>
                      </a:r>
                    </a:p>
                  </a:txBody>
                  <a:tcPr marL="34925" marR="34925" marT="34925" marB="34925" anchor="ctr"/>
                </a:tc>
                <a:extLst>
                  <a:ext uri="{0D108BD9-81ED-4DB2-BD59-A6C34878D82A}">
                    <a16:rowId xmlns:a16="http://schemas.microsoft.com/office/drawing/2014/main" val="501350721"/>
                  </a:ext>
                </a:extLst>
              </a:tr>
              <a:tr h="370840">
                <a:tc>
                  <a:txBody>
                    <a:bodyPr/>
                    <a:lstStyle/>
                    <a:p>
                      <a:pPr marL="0" marR="0">
                        <a:spcBef>
                          <a:spcPts val="0"/>
                        </a:spcBef>
                        <a:spcAft>
                          <a:spcPts val="0"/>
                        </a:spcAft>
                      </a:pPr>
                      <a:r>
                        <a:rPr lang="en-US" sz="2000" b="0" kern="100" dirty="0">
                          <a:effectLst/>
                          <a:latin typeface="Roboto" panose="02000000000000000000" pitchFamily="2" charset="0"/>
                          <a:ea typeface="Roboto" panose="02000000000000000000" pitchFamily="2" charset="0"/>
                          <a:cs typeface="Roboto" panose="02000000000000000000" pitchFamily="2" charset="0"/>
                        </a:rPr>
                        <a:t>Methodology of AI prompting</a:t>
                      </a:r>
                    </a:p>
                  </a:txBody>
                  <a:tcPr marL="34925" marR="34925" marT="34925" marB="34925" anchor="ctr"/>
                </a:tc>
                <a:tc>
                  <a:txBody>
                    <a:bodyPr/>
                    <a:lstStyle/>
                    <a:p>
                      <a:pPr marL="0" marR="0">
                        <a:spcBef>
                          <a:spcPts val="0"/>
                        </a:spcBef>
                        <a:spcAft>
                          <a:spcPts val="0"/>
                        </a:spcAft>
                      </a:pPr>
                      <a:r>
                        <a:rPr lang="en-US" sz="2000" kern="100" dirty="0">
                          <a:effectLst/>
                          <a:latin typeface="Roboto" panose="02000000000000000000" pitchFamily="2" charset="0"/>
                          <a:ea typeface="Roboto" panose="02000000000000000000" pitchFamily="2" charset="0"/>
                          <a:cs typeface="Roboto" panose="02000000000000000000" pitchFamily="2" charset="0"/>
                        </a:rPr>
                        <a:t>Ho, 2024; Jones &amp; Becker, 2024</a:t>
                      </a:r>
                    </a:p>
                  </a:txBody>
                  <a:tcPr marL="34925" marR="34925" marT="34925" marB="34925" anchor="ctr"/>
                </a:tc>
                <a:extLst>
                  <a:ext uri="{0D108BD9-81ED-4DB2-BD59-A6C34878D82A}">
                    <a16:rowId xmlns:a16="http://schemas.microsoft.com/office/drawing/2014/main" val="3269058253"/>
                  </a:ext>
                </a:extLst>
              </a:tr>
            </a:tbl>
          </a:graphicData>
        </a:graphic>
      </p:graphicFrame>
    </p:spTree>
    <p:extLst>
      <p:ext uri="{BB962C8B-B14F-4D97-AF65-F5344CB8AC3E}">
        <p14:creationId xmlns:p14="http://schemas.microsoft.com/office/powerpoint/2010/main" val="66032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TotalTime>
  <Words>2204</Words>
  <Application>Microsoft Office PowerPoint</Application>
  <PresentationFormat>Widescreen</PresentationFormat>
  <Paragraphs>171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Roboto</vt:lpstr>
      <vt:lpstr>Office Theme</vt:lpstr>
      <vt:lpstr>An agenda and checklist for psychometric research using generative AI</vt:lpstr>
      <vt:lpstr>Introduction</vt:lpstr>
      <vt:lpstr>Creating Likert Scales using AI</vt:lpstr>
      <vt:lpstr>Peanut butter and… ___</vt:lpstr>
      <vt:lpstr>Creating Knowledge-based Exams using AI</vt:lpstr>
      <vt:lpstr>Creating Knowledge-based Exams using AI</vt:lpstr>
      <vt:lpstr>Creating Knowledge-based Exams using AI</vt:lpstr>
      <vt:lpstr>Key Take-aways</vt:lpstr>
      <vt:lpstr>A research agenda</vt:lpstr>
      <vt:lpstr>PowerPoint Presentation</vt:lpstr>
      <vt:lpstr>Conclusions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Mead</dc:creator>
  <cp:lastModifiedBy>Alan Mead</cp:lastModifiedBy>
  <cp:revision>3</cp:revision>
  <dcterms:created xsi:type="dcterms:W3CDTF">2024-11-13T14:31:12Z</dcterms:created>
  <dcterms:modified xsi:type="dcterms:W3CDTF">2024-11-13T19:47:23Z</dcterms:modified>
</cp:coreProperties>
</file>