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5"/>
  </p:notesMasterIdLst>
  <p:sldIdLst>
    <p:sldId id="266" r:id="rId2"/>
    <p:sldId id="257" r:id="rId3"/>
    <p:sldId id="258" r:id="rId4"/>
    <p:sldId id="281" r:id="rId5"/>
    <p:sldId id="276" r:id="rId6"/>
    <p:sldId id="277" r:id="rId7"/>
    <p:sldId id="280" r:id="rId8"/>
    <p:sldId id="282" r:id="rId9"/>
    <p:sldId id="274" r:id="rId10"/>
    <p:sldId id="278" r:id="rId11"/>
    <p:sldId id="279" r:id="rId12"/>
    <p:sldId id="283"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660"/>
  </p:normalViewPr>
  <p:slideViewPr>
    <p:cSldViewPr snapToGrid="0">
      <p:cViewPr varScale="1">
        <p:scale>
          <a:sx n="49" d="100"/>
          <a:sy n="49" d="100"/>
        </p:scale>
        <p:origin x="846" y="16"/>
      </p:cViewPr>
      <p:guideLst/>
    </p:cSldViewPr>
  </p:slideViewPr>
  <p:notesTextViewPr>
    <p:cViewPr>
      <p:scale>
        <a:sx n="1" d="1"/>
        <a:sy n="1" d="1"/>
      </p:scale>
      <p:origin x="0" y="0"/>
    </p:cViewPr>
  </p:notesTextViewPr>
  <p:sorterViewPr>
    <p:cViewPr>
      <p:scale>
        <a:sx n="100" d="100"/>
        <a:sy n="100" d="100"/>
      </p:scale>
      <p:origin x="0" y="-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6E561-6409-4501-9488-691D7AE94E6E}"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26709-72B8-4BBC-BD20-47A0B5936B58}" type="slidenum">
              <a:rPr lang="en-US" smtClean="0"/>
              <a:t>‹#›</a:t>
            </a:fld>
            <a:endParaRPr lang="en-US" dirty="0"/>
          </a:p>
        </p:txBody>
      </p:sp>
    </p:spTree>
    <p:extLst>
      <p:ext uri="{BB962C8B-B14F-4D97-AF65-F5344CB8AC3E}">
        <p14:creationId xmlns:p14="http://schemas.microsoft.com/office/powerpoint/2010/main" val="310866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Covers jobs located in NYC (including remote workers if office is in NYC)</a:t>
            </a:r>
          </a:p>
          <a:p>
            <a:r>
              <a:rPr lang="en-US" dirty="0"/>
              <a:t>May exclude categories that include less than 2% of the data, but must provide rationale</a:t>
            </a:r>
          </a:p>
          <a:p>
            <a:r>
              <a:rPr lang="en-US" dirty="0"/>
              <a:t>Historical data from other employers may be used if insufficient data in the current context</a:t>
            </a:r>
          </a:p>
        </p:txBody>
      </p:sp>
      <p:sp>
        <p:nvSpPr>
          <p:cNvPr id="4" name="Slide Number Placeholder 3"/>
          <p:cNvSpPr>
            <a:spLocks noGrp="1"/>
          </p:cNvSpPr>
          <p:nvPr>
            <p:ph type="sldNum" sz="quarter" idx="5"/>
          </p:nvPr>
        </p:nvSpPr>
        <p:spPr/>
        <p:txBody>
          <a:bodyPr/>
          <a:lstStyle/>
          <a:p>
            <a:fld id="{69D3A7AF-94E7-4436-9617-3DFFC58F5183}" type="slidenum">
              <a:rPr lang="en-US" smtClean="0"/>
              <a:t>4</a:t>
            </a:fld>
            <a:endParaRPr lang="en-US" dirty="0"/>
          </a:p>
        </p:txBody>
      </p:sp>
    </p:spTree>
    <p:extLst>
      <p:ext uri="{BB962C8B-B14F-4D97-AF65-F5344CB8AC3E}">
        <p14:creationId xmlns:p14="http://schemas.microsoft.com/office/powerpoint/2010/main" val="168708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reported to yearly to Department of Commerce and Economic Opportunity</a:t>
            </a:r>
          </a:p>
        </p:txBody>
      </p:sp>
      <p:sp>
        <p:nvSpPr>
          <p:cNvPr id="4" name="Slide Number Placeholder 3"/>
          <p:cNvSpPr>
            <a:spLocks noGrp="1"/>
          </p:cNvSpPr>
          <p:nvPr>
            <p:ph type="sldNum" sz="quarter" idx="5"/>
          </p:nvPr>
        </p:nvSpPr>
        <p:spPr/>
        <p:txBody>
          <a:bodyPr/>
          <a:lstStyle/>
          <a:p>
            <a:fld id="{BBC26709-72B8-4BBC-BD20-47A0B5936B58}" type="slidenum">
              <a:rPr lang="en-US" smtClean="0"/>
              <a:t>5</a:t>
            </a:fld>
            <a:endParaRPr lang="en-US" dirty="0"/>
          </a:p>
        </p:txBody>
      </p:sp>
    </p:spTree>
    <p:extLst>
      <p:ext uri="{BB962C8B-B14F-4D97-AF65-F5344CB8AC3E}">
        <p14:creationId xmlns:p14="http://schemas.microsoft.com/office/powerpoint/2010/main" val="192043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Unclear how the “as a proxy” will be interpreted – intent?</a:t>
            </a:r>
          </a:p>
        </p:txBody>
      </p:sp>
      <p:sp>
        <p:nvSpPr>
          <p:cNvPr id="4" name="Slide Number Placeholder 3"/>
          <p:cNvSpPr>
            <a:spLocks noGrp="1"/>
          </p:cNvSpPr>
          <p:nvPr>
            <p:ph type="sldNum" sz="quarter" idx="5"/>
          </p:nvPr>
        </p:nvSpPr>
        <p:spPr/>
        <p:txBody>
          <a:bodyPr/>
          <a:lstStyle/>
          <a:p>
            <a:fld id="{BBC26709-72B8-4BBC-BD20-47A0B5936B58}" type="slidenum">
              <a:rPr lang="en-US" smtClean="0"/>
              <a:t>6</a:t>
            </a:fld>
            <a:endParaRPr lang="en-US" dirty="0"/>
          </a:p>
        </p:txBody>
      </p:sp>
    </p:spTree>
    <p:extLst>
      <p:ext uri="{BB962C8B-B14F-4D97-AF65-F5344CB8AC3E}">
        <p14:creationId xmlns:p14="http://schemas.microsoft.com/office/powerpoint/2010/main" val="176549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these the act provides detailed specific guidance</a:t>
            </a:r>
          </a:p>
        </p:txBody>
      </p:sp>
      <p:sp>
        <p:nvSpPr>
          <p:cNvPr id="4" name="Slide Number Placeholder 3"/>
          <p:cNvSpPr>
            <a:spLocks noGrp="1"/>
          </p:cNvSpPr>
          <p:nvPr>
            <p:ph type="sldNum" sz="quarter" idx="5"/>
          </p:nvPr>
        </p:nvSpPr>
        <p:spPr/>
        <p:txBody>
          <a:bodyPr/>
          <a:lstStyle/>
          <a:p>
            <a:fld id="{BBC26709-72B8-4BBC-BD20-47A0B5936B58}" type="slidenum">
              <a:rPr lang="en-US" smtClean="0"/>
              <a:t>11</a:t>
            </a:fld>
            <a:endParaRPr lang="en-US" dirty="0"/>
          </a:p>
        </p:txBody>
      </p:sp>
    </p:spTree>
    <p:extLst>
      <p:ext uri="{BB962C8B-B14F-4D97-AF65-F5344CB8AC3E}">
        <p14:creationId xmlns:p14="http://schemas.microsoft.com/office/powerpoint/2010/main" val="179649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B2FD93D-1013-42B9-8E01-AED61F58BE27}" type="datetimeFigureOut">
              <a:rPr lang="en-US" smtClean="0"/>
              <a:t>11/14/2024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050E137-505B-4EAF-B013-843AFE9063DB}"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300962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353563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335731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169404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2FD93D-1013-42B9-8E01-AED61F58BE27}" type="datetimeFigureOut">
              <a:rPr lang="en-US" smtClean="0"/>
              <a:t>11/14/2024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050E137-505B-4EAF-B013-843AFE9063DB}"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258621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301501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225731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124142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FD93D-1013-42B9-8E01-AED61F58BE27}" type="datetimeFigureOut">
              <a:rPr lang="en-US" smtClean="0"/>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50E137-505B-4EAF-B013-843AFE9063DB}" type="slidenum">
              <a:rPr lang="en-US" smtClean="0"/>
              <a:t>‹#›</a:t>
            </a:fld>
            <a:endParaRPr lang="en-US" dirty="0"/>
          </a:p>
        </p:txBody>
      </p:sp>
    </p:spTree>
    <p:extLst>
      <p:ext uri="{BB962C8B-B14F-4D97-AF65-F5344CB8AC3E}">
        <p14:creationId xmlns:p14="http://schemas.microsoft.com/office/powerpoint/2010/main" val="175470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2FD93D-1013-42B9-8E01-AED61F58BE27}" type="datetimeFigureOut">
              <a:rPr lang="en-US" smtClean="0"/>
              <a:t>11/14/2024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050E137-505B-4EAF-B013-843AFE9063DB}"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210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2FD93D-1013-42B9-8E01-AED61F58BE27}" type="datetimeFigureOut">
              <a:rPr lang="en-US" smtClean="0"/>
              <a:t>11/14/2024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050E137-505B-4EAF-B013-843AFE9063DB}"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834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B2FD93D-1013-42B9-8E01-AED61F58BE27}" type="datetimeFigureOut">
              <a:rPr lang="en-US" smtClean="0"/>
              <a:t>11/14/2024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050E137-505B-4EAF-B013-843AFE9063DB}"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390260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053998" y="4333009"/>
            <a:ext cx="5512190" cy="1086237"/>
          </a:xfrm>
        </p:spPr>
        <p:txBody>
          <a:bodyPr>
            <a:normAutofit/>
          </a:bodyPr>
          <a:lstStyle/>
          <a:p>
            <a:pPr algn="l"/>
            <a:r>
              <a:rPr lang="en-US" sz="3600" dirty="0">
                <a:solidFill>
                  <a:schemeClr val="bg1"/>
                </a:solidFill>
              </a:rPr>
              <a:t>An Update on AI Discrimination Laws</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6298010" y="5419246"/>
            <a:ext cx="5268177" cy="877792"/>
          </a:xfrm>
        </p:spPr>
        <p:txBody>
          <a:bodyPr>
            <a:normAutofit/>
          </a:bodyPr>
          <a:lstStyle/>
          <a:p>
            <a:pPr algn="l">
              <a:spcAft>
                <a:spcPts val="600"/>
              </a:spcAft>
            </a:pPr>
            <a:r>
              <a:rPr lang="en-US" sz="1800" dirty="0">
                <a:solidFill>
                  <a:srgbClr val="FFFFFF"/>
                </a:solidFill>
              </a:rPr>
              <a:t>Scott B. Morris, Illinois Institute of Technology</a:t>
            </a:r>
          </a:p>
          <a:p>
            <a:pPr algn="l">
              <a:spcAft>
                <a:spcPts val="600"/>
              </a:spcAft>
            </a:pPr>
            <a:r>
              <a:rPr lang="en-US" sz="1800" dirty="0" err="1">
                <a:solidFill>
                  <a:srgbClr val="FFFFFF"/>
                </a:solidFill>
              </a:rPr>
              <a:t>Novemver</a:t>
            </a:r>
            <a:r>
              <a:rPr lang="en-US" sz="1800" dirty="0">
                <a:solidFill>
                  <a:srgbClr val="FFFFFF"/>
                </a:solidFill>
              </a:rPr>
              <a:t> 15, 2024</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AFE9-8A57-9528-C9B2-A8F4F3C6528A}"/>
              </a:ext>
            </a:extLst>
          </p:cNvPr>
          <p:cNvSpPr>
            <a:spLocks noGrp="1"/>
          </p:cNvSpPr>
          <p:nvPr>
            <p:ph type="title"/>
          </p:nvPr>
        </p:nvSpPr>
        <p:spPr/>
        <p:txBody>
          <a:bodyPr/>
          <a:lstStyle/>
          <a:p>
            <a:r>
              <a:rPr lang="en-US" dirty="0"/>
              <a:t>EU AI Act: Disclosure</a:t>
            </a:r>
          </a:p>
        </p:txBody>
      </p:sp>
      <p:sp>
        <p:nvSpPr>
          <p:cNvPr id="3" name="Content Placeholder 2">
            <a:extLst>
              <a:ext uri="{FF2B5EF4-FFF2-40B4-BE49-F238E27FC236}">
                <a16:creationId xmlns:a16="http://schemas.microsoft.com/office/drawing/2014/main" id="{DC10293F-A3DC-615A-8211-D6AC255A9867}"/>
              </a:ext>
            </a:extLst>
          </p:cNvPr>
          <p:cNvSpPr>
            <a:spLocks noGrp="1"/>
          </p:cNvSpPr>
          <p:nvPr>
            <p:ph idx="1"/>
          </p:nvPr>
        </p:nvSpPr>
        <p:spPr>
          <a:xfrm>
            <a:off x="1371600" y="1926077"/>
            <a:ext cx="9601200" cy="4416357"/>
          </a:xfrm>
        </p:spPr>
        <p:txBody>
          <a:bodyPr>
            <a:normAutofit/>
          </a:bodyPr>
          <a:lstStyle/>
          <a:p>
            <a:r>
              <a:rPr lang="en-US" sz="2400" dirty="0"/>
              <a:t>When a system makes or assists in a decision related to a person</a:t>
            </a:r>
          </a:p>
          <a:p>
            <a:pPr lvl="1"/>
            <a:r>
              <a:rPr lang="en-US" dirty="0"/>
              <a:t>Notify that AI is involved in the decision</a:t>
            </a:r>
          </a:p>
          <a:p>
            <a:pPr lvl="1"/>
            <a:r>
              <a:rPr lang="en-US" dirty="0"/>
              <a:t>Purpose and type of decisions made by AI</a:t>
            </a:r>
          </a:p>
          <a:p>
            <a:pPr lvl="1"/>
            <a:r>
              <a:rPr lang="en-US" dirty="0"/>
              <a:t>Right to explanation: may obtain from the employer a clear and meaningful explanation of the role of the AI system</a:t>
            </a:r>
          </a:p>
          <a:p>
            <a:r>
              <a:rPr lang="en-US" sz="2400" dirty="0"/>
              <a:t>If the system interacts with users,</a:t>
            </a:r>
          </a:p>
          <a:p>
            <a:pPr lvl="1"/>
            <a:r>
              <a:rPr lang="en-US" dirty="0"/>
              <a:t>Inform any person exposed to the system </a:t>
            </a:r>
          </a:p>
          <a:p>
            <a:pPr lvl="1"/>
            <a:r>
              <a:rPr lang="en-US" dirty="0"/>
              <a:t>Where appropriate and relevant include information on which functions are AI enabled, if there is human oversight, who is responsible for decision-making, and what rights exist to object and seek redress.</a:t>
            </a:r>
          </a:p>
          <a:p>
            <a:endParaRPr lang="en-US" sz="2400" dirty="0"/>
          </a:p>
        </p:txBody>
      </p:sp>
    </p:spTree>
    <p:extLst>
      <p:ext uri="{BB962C8B-B14F-4D97-AF65-F5344CB8AC3E}">
        <p14:creationId xmlns:p14="http://schemas.microsoft.com/office/powerpoint/2010/main" val="304366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5F25-6B77-CB40-D0FE-D7A09E9D4521}"/>
              </a:ext>
            </a:extLst>
          </p:cNvPr>
          <p:cNvSpPr>
            <a:spLocks noGrp="1"/>
          </p:cNvSpPr>
          <p:nvPr>
            <p:ph type="title"/>
          </p:nvPr>
        </p:nvSpPr>
        <p:spPr/>
        <p:txBody>
          <a:bodyPr/>
          <a:lstStyle/>
          <a:p>
            <a:r>
              <a:rPr lang="en-US" dirty="0"/>
              <a:t>EU AI Act: Developers and Deployers</a:t>
            </a:r>
          </a:p>
        </p:txBody>
      </p:sp>
      <p:sp>
        <p:nvSpPr>
          <p:cNvPr id="3" name="Content Placeholder 2">
            <a:extLst>
              <a:ext uri="{FF2B5EF4-FFF2-40B4-BE49-F238E27FC236}">
                <a16:creationId xmlns:a16="http://schemas.microsoft.com/office/drawing/2014/main" id="{71971734-E000-D6E2-7153-1464060E6B88}"/>
              </a:ext>
            </a:extLst>
          </p:cNvPr>
          <p:cNvSpPr>
            <a:spLocks noGrp="1"/>
          </p:cNvSpPr>
          <p:nvPr>
            <p:ph idx="1"/>
          </p:nvPr>
        </p:nvSpPr>
        <p:spPr/>
        <p:txBody>
          <a:bodyPr>
            <a:normAutofit/>
          </a:bodyPr>
          <a:lstStyle/>
          <a:p>
            <a:r>
              <a:rPr lang="en-US" sz="2400" dirty="0"/>
              <a:t>Risk management processes</a:t>
            </a:r>
          </a:p>
          <a:p>
            <a:r>
              <a:rPr lang="en-US" sz="2400" dirty="0"/>
              <a:t>Use high-quality training, validation and testing data</a:t>
            </a:r>
          </a:p>
          <a:p>
            <a:r>
              <a:rPr lang="en-US" sz="2400" dirty="0"/>
              <a:t>Documentation of system design</a:t>
            </a:r>
          </a:p>
          <a:p>
            <a:r>
              <a:rPr lang="en-US" sz="2400" dirty="0"/>
              <a:t>Provide appropriate level of transparency to consumers</a:t>
            </a:r>
          </a:p>
          <a:p>
            <a:r>
              <a:rPr lang="en-US" sz="2400" dirty="0"/>
              <a:t>Human oversight</a:t>
            </a:r>
          </a:p>
          <a:p>
            <a:r>
              <a:rPr lang="en-US" sz="2400" dirty="0"/>
              <a:t>Ensure robustness, accuracy and cybersecurity</a:t>
            </a:r>
          </a:p>
          <a:p>
            <a:r>
              <a:rPr lang="en-US" sz="2400" dirty="0"/>
              <a:t>Quality management system</a:t>
            </a:r>
          </a:p>
          <a:p>
            <a:endParaRPr lang="en-US" sz="2400" dirty="0"/>
          </a:p>
        </p:txBody>
      </p:sp>
    </p:spTree>
    <p:extLst>
      <p:ext uri="{BB962C8B-B14F-4D97-AF65-F5344CB8AC3E}">
        <p14:creationId xmlns:p14="http://schemas.microsoft.com/office/powerpoint/2010/main" val="90751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9767-6CE3-7321-1BCE-C5C996A9948C}"/>
              </a:ext>
            </a:extLst>
          </p:cNvPr>
          <p:cNvSpPr>
            <a:spLocks noGrp="1"/>
          </p:cNvSpPr>
          <p:nvPr>
            <p:ph type="title"/>
          </p:nvPr>
        </p:nvSpPr>
        <p:spPr/>
        <p:txBody>
          <a:bodyPr/>
          <a:lstStyle/>
          <a:p>
            <a:r>
              <a:rPr lang="en-US" dirty="0"/>
              <a:t>EU AI Act: Prohibited AI Practices</a:t>
            </a:r>
          </a:p>
        </p:txBody>
      </p:sp>
      <p:sp>
        <p:nvSpPr>
          <p:cNvPr id="3" name="Content Placeholder 2">
            <a:extLst>
              <a:ext uri="{FF2B5EF4-FFF2-40B4-BE49-F238E27FC236}">
                <a16:creationId xmlns:a16="http://schemas.microsoft.com/office/drawing/2014/main" id="{83B136B6-A4E7-7EF8-FFDE-9FA33ACF1F5A}"/>
              </a:ext>
            </a:extLst>
          </p:cNvPr>
          <p:cNvSpPr>
            <a:spLocks noGrp="1"/>
          </p:cNvSpPr>
          <p:nvPr>
            <p:ph idx="1"/>
          </p:nvPr>
        </p:nvSpPr>
        <p:spPr>
          <a:xfrm>
            <a:off x="1371600" y="1653703"/>
            <a:ext cx="9601200" cy="4824919"/>
          </a:xfrm>
        </p:spPr>
        <p:txBody>
          <a:bodyPr>
            <a:normAutofit lnSpcReduction="10000"/>
          </a:bodyPr>
          <a:lstStyle/>
          <a:p>
            <a:r>
              <a:rPr lang="en-US" sz="2400" dirty="0"/>
              <a:t>The act lists several specific uses of AI that are prohibited, including:</a:t>
            </a:r>
          </a:p>
          <a:p>
            <a:r>
              <a:rPr lang="en-US" sz="2400" dirty="0"/>
              <a:t>Emotion Recognition</a:t>
            </a:r>
          </a:p>
          <a:p>
            <a:pPr lvl="1"/>
            <a:r>
              <a:rPr lang="en-US" dirty="0"/>
              <a:t>AI systems to infer emotions of a natural person in the areas of workplace and education institutions, except where the use of the AI system is intended to be put in place or into the market for medical or safety reasons</a:t>
            </a:r>
          </a:p>
          <a:p>
            <a:r>
              <a:rPr lang="en-US" sz="2400" dirty="0"/>
              <a:t>Social Scoring</a:t>
            </a:r>
          </a:p>
          <a:p>
            <a:pPr lvl="1"/>
            <a:r>
              <a:rPr lang="en-US" dirty="0"/>
              <a:t>AI systems for the evaluation or classification of natural persons or groups of persons over a certain period of time based on their social </a:t>
            </a:r>
            <a:r>
              <a:rPr lang="en-US" dirty="0" err="1"/>
              <a:t>behaviour</a:t>
            </a:r>
            <a:r>
              <a:rPr lang="en-US" dirty="0"/>
              <a:t> or known, inferred or predicted personal or personality characteristics, with the social score leading to either or both of the following:</a:t>
            </a:r>
          </a:p>
          <a:p>
            <a:pPr lvl="2"/>
            <a:r>
              <a:rPr lang="en-US" dirty="0"/>
              <a:t>(</a:t>
            </a:r>
            <a:r>
              <a:rPr lang="en-US" dirty="0" err="1"/>
              <a:t>i</a:t>
            </a:r>
            <a:r>
              <a:rPr lang="en-US" dirty="0"/>
              <a:t>) detrimental or </a:t>
            </a:r>
            <a:r>
              <a:rPr lang="en-US" dirty="0" err="1"/>
              <a:t>unfavourable</a:t>
            </a:r>
            <a:r>
              <a:rPr lang="en-US" dirty="0"/>
              <a:t> treatment of certain natural persons or groups of persons in social contexts that are unrelated to the contexts in which the data was originally generated or collected;</a:t>
            </a:r>
          </a:p>
          <a:p>
            <a:pPr lvl="2"/>
            <a:r>
              <a:rPr lang="en-US" dirty="0"/>
              <a:t>(ii) detrimental or </a:t>
            </a:r>
            <a:r>
              <a:rPr lang="en-US" dirty="0" err="1"/>
              <a:t>unfavourable</a:t>
            </a:r>
            <a:r>
              <a:rPr lang="en-US" dirty="0"/>
              <a:t> treatment of certain natural persons or groups of persons that is unjustified or disproportionate to their social </a:t>
            </a:r>
            <a:r>
              <a:rPr lang="en-US" dirty="0" err="1"/>
              <a:t>behaviour</a:t>
            </a:r>
            <a:r>
              <a:rPr lang="en-US" dirty="0"/>
              <a:t> or its gravity;</a:t>
            </a:r>
          </a:p>
        </p:txBody>
      </p:sp>
    </p:spTree>
    <p:extLst>
      <p:ext uri="{BB962C8B-B14F-4D97-AF65-F5344CB8AC3E}">
        <p14:creationId xmlns:p14="http://schemas.microsoft.com/office/powerpoint/2010/main" val="81553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465B-CD04-9D9B-A84D-403FBD131A5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0FDC00E-9D8A-BA2A-9C5D-1402C3C102F8}"/>
              </a:ext>
            </a:extLst>
          </p:cNvPr>
          <p:cNvSpPr>
            <a:spLocks noGrp="1"/>
          </p:cNvSpPr>
          <p:nvPr>
            <p:ph idx="1"/>
          </p:nvPr>
        </p:nvSpPr>
        <p:spPr>
          <a:xfrm>
            <a:off x="1371600" y="1874196"/>
            <a:ext cx="9601200" cy="4298004"/>
          </a:xfrm>
        </p:spPr>
        <p:txBody>
          <a:bodyPr>
            <a:normAutofit/>
          </a:bodyPr>
          <a:lstStyle/>
          <a:p>
            <a:r>
              <a:rPr lang="en-US" sz="2400" dirty="0"/>
              <a:t>Lack of Consistent Regulations in the US</a:t>
            </a:r>
          </a:p>
          <a:p>
            <a:pPr lvl="1"/>
            <a:r>
              <a:rPr lang="en-US" dirty="0"/>
              <a:t>Additional state-specific regulations expected</a:t>
            </a:r>
          </a:p>
          <a:p>
            <a:pPr lvl="1"/>
            <a:r>
              <a:rPr lang="en-US" dirty="0"/>
              <a:t>Implementation will depend on rule-making</a:t>
            </a:r>
          </a:p>
          <a:p>
            <a:r>
              <a:rPr lang="en-US" sz="2400" dirty="0"/>
              <a:t>General Recommendations</a:t>
            </a:r>
          </a:p>
          <a:p>
            <a:pPr lvl="1"/>
            <a:r>
              <a:rPr lang="en-US" dirty="0"/>
              <a:t>Notification and consent</a:t>
            </a:r>
          </a:p>
          <a:p>
            <a:pPr lvl="1"/>
            <a:r>
              <a:rPr lang="en-US" dirty="0"/>
              <a:t>Communicate options for alternatives or appeal</a:t>
            </a:r>
          </a:p>
          <a:p>
            <a:pPr lvl="1"/>
            <a:r>
              <a:rPr lang="en-US" dirty="0"/>
              <a:t>Risk management policies</a:t>
            </a:r>
          </a:p>
          <a:p>
            <a:pPr lvl="1"/>
            <a:r>
              <a:rPr lang="en-US" dirty="0"/>
              <a:t>Periodic adverse impact assessments</a:t>
            </a:r>
          </a:p>
          <a:p>
            <a:r>
              <a:rPr lang="en-US" sz="2400" dirty="0"/>
              <a:t>Implications for Vendors</a:t>
            </a:r>
          </a:p>
        </p:txBody>
      </p:sp>
    </p:spTree>
    <p:extLst>
      <p:ext uri="{BB962C8B-B14F-4D97-AF65-F5344CB8AC3E}">
        <p14:creationId xmlns:p14="http://schemas.microsoft.com/office/powerpoint/2010/main" val="266708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455A-79F4-10F5-6CE0-D968E807D899}"/>
              </a:ext>
            </a:extLst>
          </p:cNvPr>
          <p:cNvSpPr>
            <a:spLocks noGrp="1"/>
          </p:cNvSpPr>
          <p:nvPr>
            <p:ph type="title"/>
          </p:nvPr>
        </p:nvSpPr>
        <p:spPr/>
        <p:txBody>
          <a:bodyPr>
            <a:normAutofit/>
          </a:bodyPr>
          <a:lstStyle/>
          <a:p>
            <a:r>
              <a:rPr lang="en-US" dirty="0"/>
              <a:t>Artificial Intelligence in Personnel Selection</a:t>
            </a:r>
          </a:p>
        </p:txBody>
      </p:sp>
      <p:sp>
        <p:nvSpPr>
          <p:cNvPr id="4" name="Text Placeholder 3">
            <a:extLst>
              <a:ext uri="{FF2B5EF4-FFF2-40B4-BE49-F238E27FC236}">
                <a16:creationId xmlns:a16="http://schemas.microsoft.com/office/drawing/2014/main" id="{A5A4662C-F2A5-1611-D043-F404BC776CCC}"/>
              </a:ext>
            </a:extLst>
          </p:cNvPr>
          <p:cNvSpPr>
            <a:spLocks noGrp="1"/>
          </p:cNvSpPr>
          <p:nvPr>
            <p:ph type="body" idx="1"/>
          </p:nvPr>
        </p:nvSpPr>
        <p:spPr/>
        <p:txBody>
          <a:bodyPr>
            <a:normAutofit/>
          </a:bodyPr>
          <a:lstStyle/>
          <a:p>
            <a:r>
              <a:rPr lang="en-US" sz="3600" dirty="0"/>
              <a:t>Benefits</a:t>
            </a:r>
          </a:p>
        </p:txBody>
      </p:sp>
      <p:sp>
        <p:nvSpPr>
          <p:cNvPr id="3" name="Content Placeholder 2">
            <a:extLst>
              <a:ext uri="{FF2B5EF4-FFF2-40B4-BE49-F238E27FC236}">
                <a16:creationId xmlns:a16="http://schemas.microsoft.com/office/drawing/2014/main" id="{36A41248-12D1-515B-B709-478BA29A9FD5}"/>
              </a:ext>
            </a:extLst>
          </p:cNvPr>
          <p:cNvSpPr>
            <a:spLocks noGrp="1"/>
          </p:cNvSpPr>
          <p:nvPr>
            <p:ph sz="half" idx="2"/>
          </p:nvPr>
        </p:nvSpPr>
        <p:spPr/>
        <p:txBody>
          <a:bodyPr>
            <a:normAutofit/>
          </a:bodyPr>
          <a:lstStyle/>
          <a:p>
            <a:r>
              <a:rPr lang="en-US" sz="2800" dirty="0"/>
              <a:t>Improved prediction</a:t>
            </a:r>
          </a:p>
          <a:p>
            <a:r>
              <a:rPr lang="en-US" sz="2800" dirty="0"/>
              <a:t>Richer examinee data</a:t>
            </a:r>
          </a:p>
          <a:p>
            <a:r>
              <a:rPr lang="en-US" sz="2800" dirty="0"/>
              <a:t>Efficient scoring</a:t>
            </a:r>
          </a:p>
          <a:p>
            <a:endParaRPr lang="en-US" sz="2800" dirty="0"/>
          </a:p>
        </p:txBody>
      </p:sp>
      <p:sp>
        <p:nvSpPr>
          <p:cNvPr id="5" name="Text Placeholder 4">
            <a:extLst>
              <a:ext uri="{FF2B5EF4-FFF2-40B4-BE49-F238E27FC236}">
                <a16:creationId xmlns:a16="http://schemas.microsoft.com/office/drawing/2014/main" id="{FFEFAABB-A7DD-85B4-8112-4A5BAB9C1EEB}"/>
              </a:ext>
            </a:extLst>
          </p:cNvPr>
          <p:cNvSpPr>
            <a:spLocks noGrp="1"/>
          </p:cNvSpPr>
          <p:nvPr>
            <p:ph type="body" sz="quarter" idx="3"/>
          </p:nvPr>
        </p:nvSpPr>
        <p:spPr/>
        <p:txBody>
          <a:bodyPr>
            <a:normAutofit/>
          </a:bodyPr>
          <a:lstStyle/>
          <a:p>
            <a:r>
              <a:rPr lang="en-US" sz="3600" dirty="0"/>
              <a:t>Risks</a:t>
            </a:r>
          </a:p>
        </p:txBody>
      </p:sp>
      <p:sp>
        <p:nvSpPr>
          <p:cNvPr id="6" name="Content Placeholder 5">
            <a:extLst>
              <a:ext uri="{FF2B5EF4-FFF2-40B4-BE49-F238E27FC236}">
                <a16:creationId xmlns:a16="http://schemas.microsoft.com/office/drawing/2014/main" id="{FF213C37-3142-564D-300F-F95D2552DF02}"/>
              </a:ext>
            </a:extLst>
          </p:cNvPr>
          <p:cNvSpPr>
            <a:spLocks noGrp="1"/>
          </p:cNvSpPr>
          <p:nvPr>
            <p:ph sz="quarter" idx="4"/>
          </p:nvPr>
        </p:nvSpPr>
        <p:spPr/>
        <p:txBody>
          <a:bodyPr>
            <a:normAutofit/>
          </a:bodyPr>
          <a:lstStyle/>
          <a:p>
            <a:r>
              <a:rPr lang="en-US" sz="2800" dirty="0"/>
              <a:t>Lack of Transparency</a:t>
            </a:r>
          </a:p>
          <a:p>
            <a:r>
              <a:rPr lang="en-US" sz="2800" dirty="0"/>
              <a:t>Examinee mistrust</a:t>
            </a:r>
          </a:p>
          <a:p>
            <a:r>
              <a:rPr lang="en-US" sz="2800" dirty="0"/>
              <a:t>Bias</a:t>
            </a:r>
          </a:p>
          <a:p>
            <a:endParaRPr lang="en-US" sz="3200" dirty="0"/>
          </a:p>
        </p:txBody>
      </p:sp>
    </p:spTree>
    <p:extLst>
      <p:ext uri="{BB962C8B-B14F-4D97-AF65-F5344CB8AC3E}">
        <p14:creationId xmlns:p14="http://schemas.microsoft.com/office/powerpoint/2010/main" val="255443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93E7-C860-210D-4EA4-F2C444E678BC}"/>
              </a:ext>
            </a:extLst>
          </p:cNvPr>
          <p:cNvSpPr>
            <a:spLocks noGrp="1"/>
          </p:cNvSpPr>
          <p:nvPr>
            <p:ph type="title"/>
          </p:nvPr>
        </p:nvSpPr>
        <p:spPr/>
        <p:txBody>
          <a:bodyPr/>
          <a:lstStyle/>
          <a:p>
            <a:r>
              <a:rPr lang="en-US" dirty="0"/>
              <a:t>US Federal Civil Rights Law</a:t>
            </a:r>
          </a:p>
        </p:txBody>
      </p:sp>
      <p:sp>
        <p:nvSpPr>
          <p:cNvPr id="3" name="Content Placeholder 2">
            <a:extLst>
              <a:ext uri="{FF2B5EF4-FFF2-40B4-BE49-F238E27FC236}">
                <a16:creationId xmlns:a16="http://schemas.microsoft.com/office/drawing/2014/main" id="{4C14D75F-44B2-65B1-E0A1-02C954124DFB}"/>
              </a:ext>
            </a:extLst>
          </p:cNvPr>
          <p:cNvSpPr>
            <a:spLocks noGrp="1"/>
          </p:cNvSpPr>
          <p:nvPr>
            <p:ph idx="1"/>
          </p:nvPr>
        </p:nvSpPr>
        <p:spPr/>
        <p:txBody>
          <a:bodyPr>
            <a:normAutofit lnSpcReduction="10000"/>
          </a:bodyPr>
          <a:lstStyle/>
          <a:p>
            <a:pPr marL="0" indent="0">
              <a:buNone/>
            </a:pPr>
            <a:r>
              <a:rPr lang="en-US" sz="2800" dirty="0"/>
              <a:t>EEOC Guidance</a:t>
            </a:r>
          </a:p>
          <a:p>
            <a:r>
              <a:rPr lang="en-US" sz="2800" dirty="0"/>
              <a:t>Decisions made by algorithms are subject to same requirements as any other selection procedure</a:t>
            </a:r>
          </a:p>
          <a:p>
            <a:r>
              <a:rPr lang="en-US" sz="2800" dirty="0"/>
              <a:t>Employers are responsible for systems created by external vendor</a:t>
            </a:r>
          </a:p>
          <a:p>
            <a:r>
              <a:rPr lang="en-US" sz="2800" dirty="0"/>
              <a:t>In the process of developing a selection tool, can take steps to reduce impact, but adjusting scores based on protected group status is prohibited</a:t>
            </a:r>
          </a:p>
        </p:txBody>
      </p:sp>
      <p:sp>
        <p:nvSpPr>
          <p:cNvPr id="4" name="TextBox 3">
            <a:extLst>
              <a:ext uri="{FF2B5EF4-FFF2-40B4-BE49-F238E27FC236}">
                <a16:creationId xmlns:a16="http://schemas.microsoft.com/office/drawing/2014/main" id="{508938C2-B002-F5C5-741E-914EDA798110}"/>
              </a:ext>
            </a:extLst>
          </p:cNvPr>
          <p:cNvSpPr txBox="1"/>
          <p:nvPr/>
        </p:nvSpPr>
        <p:spPr>
          <a:xfrm>
            <a:off x="838200" y="6214030"/>
            <a:ext cx="10896600" cy="369332"/>
          </a:xfrm>
          <a:prstGeom prst="rect">
            <a:avLst/>
          </a:prstGeom>
          <a:noFill/>
        </p:spPr>
        <p:txBody>
          <a:bodyPr wrap="square">
            <a:spAutoFit/>
          </a:bodyPr>
          <a:lstStyle/>
          <a:p>
            <a:r>
              <a:rPr lang="en-US" dirty="0"/>
              <a:t>https://www.eeoc.gov/select-issues-assessing-adverse-impact-software-algorithms-and-artificial-intelligence-used</a:t>
            </a:r>
          </a:p>
        </p:txBody>
      </p:sp>
    </p:spTree>
    <p:extLst>
      <p:ext uri="{BB962C8B-B14F-4D97-AF65-F5344CB8AC3E}">
        <p14:creationId xmlns:p14="http://schemas.microsoft.com/office/powerpoint/2010/main" val="361803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89FF-F263-D654-DAD5-5196D63F6443}"/>
              </a:ext>
            </a:extLst>
          </p:cNvPr>
          <p:cNvSpPr>
            <a:spLocks noGrp="1"/>
          </p:cNvSpPr>
          <p:nvPr>
            <p:ph type="title"/>
          </p:nvPr>
        </p:nvSpPr>
        <p:spPr/>
        <p:txBody>
          <a:bodyPr/>
          <a:lstStyle/>
          <a:p>
            <a:r>
              <a:rPr lang="en-US" dirty="0"/>
              <a:t>New York City Local Law 144 (2021)</a:t>
            </a:r>
          </a:p>
        </p:txBody>
      </p:sp>
      <p:sp>
        <p:nvSpPr>
          <p:cNvPr id="3" name="Content Placeholder 2">
            <a:extLst>
              <a:ext uri="{FF2B5EF4-FFF2-40B4-BE49-F238E27FC236}">
                <a16:creationId xmlns:a16="http://schemas.microsoft.com/office/drawing/2014/main" id="{CBE3C69B-1FC7-CDE2-AEDC-FEC7C4EDA088}"/>
              </a:ext>
            </a:extLst>
          </p:cNvPr>
          <p:cNvSpPr>
            <a:spLocks noGrp="1"/>
          </p:cNvSpPr>
          <p:nvPr>
            <p:ph idx="1"/>
          </p:nvPr>
        </p:nvSpPr>
        <p:spPr>
          <a:xfrm>
            <a:off x="1371600" y="1906621"/>
            <a:ext cx="10204174" cy="4417979"/>
          </a:xfrm>
        </p:spPr>
        <p:txBody>
          <a:bodyPr>
            <a:normAutofit fontScale="92500" lnSpcReduction="10000"/>
          </a:bodyPr>
          <a:lstStyle/>
          <a:p>
            <a:r>
              <a:rPr lang="en-US" sz="2800" dirty="0"/>
              <a:t>Automated Employment Decision Tools (AEDT)</a:t>
            </a:r>
          </a:p>
          <a:p>
            <a:pPr lvl="1"/>
            <a:r>
              <a:rPr lang="en-US" sz="2600" b="0" i="0" dirty="0">
                <a:effectLst/>
              </a:rPr>
              <a:t>Machine learning, statistical modeling, data analytics, or artificial intelligence for employment decisions</a:t>
            </a:r>
          </a:p>
          <a:p>
            <a:pPr lvl="1"/>
            <a:r>
              <a:rPr lang="en-US" sz="2600" b="0" i="0" dirty="0">
                <a:effectLst/>
              </a:rPr>
              <a:t>Substantially assists or replaces discretionary decision-making </a:t>
            </a:r>
          </a:p>
          <a:p>
            <a:r>
              <a:rPr lang="en-US" sz="2800" dirty="0"/>
              <a:t>Notice to applicants 10 days before using AEDT</a:t>
            </a:r>
          </a:p>
          <a:p>
            <a:pPr lvl="1"/>
            <a:r>
              <a:rPr lang="en-US" sz="2600" dirty="0"/>
              <a:t>How to request alternate assessment if available</a:t>
            </a:r>
          </a:p>
          <a:p>
            <a:r>
              <a:rPr lang="en-US" sz="2800" dirty="0"/>
              <a:t>Yearly bias audit by independent auditor</a:t>
            </a:r>
          </a:p>
          <a:p>
            <a:pPr lvl="1"/>
            <a:r>
              <a:rPr lang="en-US" sz="2600" dirty="0"/>
              <a:t>Adverse Impact Ratio by Sex, Race/Ethnicity &amp; Intersectional Categories</a:t>
            </a:r>
          </a:p>
          <a:p>
            <a:pPr lvl="1"/>
            <a:r>
              <a:rPr lang="en-US" sz="2600" dirty="0"/>
              <a:t>Post audit report on company website</a:t>
            </a:r>
          </a:p>
          <a:p>
            <a:pPr lvl="1"/>
            <a:r>
              <a:rPr lang="en-US" sz="2600" dirty="0"/>
              <a:t>Does </a:t>
            </a:r>
            <a:r>
              <a:rPr lang="en-US" sz="2600" u="sng" dirty="0"/>
              <a:t>not</a:t>
            </a:r>
            <a:r>
              <a:rPr lang="en-US" sz="2600" dirty="0"/>
              <a:t> require any action if adverse impact is found</a:t>
            </a:r>
          </a:p>
        </p:txBody>
      </p:sp>
      <p:sp>
        <p:nvSpPr>
          <p:cNvPr id="4" name="TextBox 3">
            <a:extLst>
              <a:ext uri="{FF2B5EF4-FFF2-40B4-BE49-F238E27FC236}">
                <a16:creationId xmlns:a16="http://schemas.microsoft.com/office/drawing/2014/main" id="{BBE11E8E-77EF-AAB3-0930-781B4BC8C613}"/>
              </a:ext>
            </a:extLst>
          </p:cNvPr>
          <p:cNvSpPr txBox="1"/>
          <p:nvPr/>
        </p:nvSpPr>
        <p:spPr>
          <a:xfrm>
            <a:off x="838200" y="6488668"/>
            <a:ext cx="10896600" cy="369332"/>
          </a:xfrm>
          <a:prstGeom prst="rect">
            <a:avLst/>
          </a:prstGeom>
          <a:noFill/>
        </p:spPr>
        <p:txBody>
          <a:bodyPr wrap="square">
            <a:spAutoFit/>
          </a:bodyPr>
          <a:lstStyle/>
          <a:p>
            <a:r>
              <a:rPr lang="en-US" dirty="0"/>
              <a:t>https://codelibrary.amlegal.com/codes/newyorkcity/latest/NYCadmin/0-0-0-135839</a:t>
            </a:r>
          </a:p>
        </p:txBody>
      </p:sp>
    </p:spTree>
    <p:extLst>
      <p:ext uri="{BB962C8B-B14F-4D97-AF65-F5344CB8AC3E}">
        <p14:creationId xmlns:p14="http://schemas.microsoft.com/office/powerpoint/2010/main" val="400531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241F-F191-8611-27F5-75C0B0C89C70}"/>
              </a:ext>
            </a:extLst>
          </p:cNvPr>
          <p:cNvSpPr>
            <a:spLocks noGrp="1"/>
          </p:cNvSpPr>
          <p:nvPr>
            <p:ph type="title"/>
          </p:nvPr>
        </p:nvSpPr>
        <p:spPr/>
        <p:txBody>
          <a:bodyPr>
            <a:normAutofit/>
          </a:bodyPr>
          <a:lstStyle/>
          <a:p>
            <a:r>
              <a:rPr lang="en-US" dirty="0"/>
              <a:t>Illinois Artificial Intelligence Video Interview Act (2019)</a:t>
            </a:r>
          </a:p>
        </p:txBody>
      </p:sp>
      <p:sp>
        <p:nvSpPr>
          <p:cNvPr id="3" name="Content Placeholder 2">
            <a:extLst>
              <a:ext uri="{FF2B5EF4-FFF2-40B4-BE49-F238E27FC236}">
                <a16:creationId xmlns:a16="http://schemas.microsoft.com/office/drawing/2014/main" id="{C3CD3059-D22B-C43C-32BC-2C19D877616F}"/>
              </a:ext>
            </a:extLst>
          </p:cNvPr>
          <p:cNvSpPr>
            <a:spLocks noGrp="1"/>
          </p:cNvSpPr>
          <p:nvPr>
            <p:ph idx="1"/>
          </p:nvPr>
        </p:nvSpPr>
        <p:spPr>
          <a:xfrm>
            <a:off x="1371600" y="2114145"/>
            <a:ext cx="9601200" cy="4058055"/>
          </a:xfrm>
        </p:spPr>
        <p:txBody>
          <a:bodyPr>
            <a:normAutofit lnSpcReduction="10000"/>
          </a:bodyPr>
          <a:lstStyle/>
          <a:p>
            <a:pPr marL="285750" lvl="2" indent="-285750"/>
            <a:r>
              <a:rPr lang="en-US" sz="2400" dirty="0"/>
              <a:t>Use of artificial intelligence to analyze video interviews</a:t>
            </a:r>
          </a:p>
          <a:p>
            <a:pPr marL="285750" lvl="2" indent="-285750"/>
            <a:r>
              <a:rPr lang="en-US" sz="2400" dirty="0"/>
              <a:t>Disclosure</a:t>
            </a:r>
          </a:p>
          <a:p>
            <a:pPr marL="742950" lvl="3" indent="-285750"/>
            <a:r>
              <a:rPr lang="en-US" sz="2000" dirty="0"/>
              <a:t>Notify applicants beforehand that AI will assess fitness for the job</a:t>
            </a:r>
          </a:p>
          <a:p>
            <a:pPr marL="742950" lvl="3" indent="-285750"/>
            <a:r>
              <a:rPr lang="en-US" sz="2000" dirty="0"/>
              <a:t>Explain how AI works and what general characteristics it uses</a:t>
            </a:r>
          </a:p>
          <a:p>
            <a:pPr marL="742950" lvl="3" indent="-285750"/>
            <a:r>
              <a:rPr lang="en-US" sz="2000" dirty="0"/>
              <a:t>Obtain consent before the interview</a:t>
            </a:r>
          </a:p>
          <a:p>
            <a:pPr marL="285750" lvl="2" indent="-285750"/>
            <a:r>
              <a:rPr lang="en-US" sz="2400" dirty="0"/>
              <a:t>Confidentiality</a:t>
            </a:r>
          </a:p>
          <a:p>
            <a:pPr marL="742950" lvl="3" indent="-285750"/>
            <a:r>
              <a:rPr lang="en-US" sz="2000" dirty="0"/>
              <a:t>Not share videos except as needed to assess fit for position</a:t>
            </a:r>
          </a:p>
          <a:p>
            <a:pPr marL="742950" lvl="3" indent="-285750"/>
            <a:r>
              <a:rPr lang="en-US" sz="2000" dirty="0"/>
              <a:t>Destroy all copies if requested by the applicant</a:t>
            </a:r>
          </a:p>
          <a:p>
            <a:pPr marL="285750" lvl="2" indent="-285750"/>
            <a:r>
              <a:rPr lang="en-US" sz="2400" dirty="0"/>
              <a:t>If the employment decision relies solely on the AI, must report</a:t>
            </a:r>
          </a:p>
          <a:p>
            <a:pPr marL="742950" lvl="3" indent="-285750"/>
            <a:r>
              <a:rPr lang="en-US" sz="2000" dirty="0"/>
              <a:t>Race/ethnicity for (a) those afforded an in-person interview vs. not and (b) for those hired</a:t>
            </a:r>
          </a:p>
          <a:p>
            <a:pPr marL="285750" lvl="2" indent="-285750"/>
            <a:endParaRPr lang="en-US" sz="2000" dirty="0"/>
          </a:p>
        </p:txBody>
      </p:sp>
      <p:sp>
        <p:nvSpPr>
          <p:cNvPr id="4" name="TextBox 3">
            <a:extLst>
              <a:ext uri="{FF2B5EF4-FFF2-40B4-BE49-F238E27FC236}">
                <a16:creationId xmlns:a16="http://schemas.microsoft.com/office/drawing/2014/main" id="{13DFAA24-40E0-62B3-A2AF-19DC26A00377}"/>
              </a:ext>
            </a:extLst>
          </p:cNvPr>
          <p:cNvSpPr txBox="1"/>
          <p:nvPr/>
        </p:nvSpPr>
        <p:spPr>
          <a:xfrm>
            <a:off x="838200" y="6311900"/>
            <a:ext cx="10945238" cy="343148"/>
          </a:xfrm>
          <a:prstGeom prst="rect">
            <a:avLst/>
          </a:prstGeom>
          <a:noFill/>
        </p:spPr>
        <p:txBody>
          <a:bodyPr wrap="square" rtlCol="0">
            <a:spAutoFit/>
          </a:bodyPr>
          <a:lstStyle/>
          <a:p>
            <a:r>
              <a:rPr lang="en-US" sz="1600" dirty="0"/>
              <a:t>https://www.ilga.gov/legislation/ilcs/ilcs3.asp?ActID=4015&amp;ChapterID=68</a:t>
            </a:r>
          </a:p>
        </p:txBody>
      </p:sp>
    </p:spTree>
    <p:extLst>
      <p:ext uri="{BB962C8B-B14F-4D97-AF65-F5344CB8AC3E}">
        <p14:creationId xmlns:p14="http://schemas.microsoft.com/office/powerpoint/2010/main" val="1852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EA8C-8A03-8168-92AE-A5FE967F7C4A}"/>
              </a:ext>
            </a:extLst>
          </p:cNvPr>
          <p:cNvSpPr>
            <a:spLocks noGrp="1"/>
          </p:cNvSpPr>
          <p:nvPr>
            <p:ph type="title"/>
          </p:nvPr>
        </p:nvSpPr>
        <p:spPr/>
        <p:txBody>
          <a:bodyPr/>
          <a:lstStyle/>
          <a:p>
            <a:r>
              <a:rPr lang="en-US" dirty="0"/>
              <a:t>Illinois HB3773 </a:t>
            </a:r>
            <a:r>
              <a:rPr lang="en-US" sz="3600" dirty="0"/>
              <a:t>(2024, effective 1/1/2026)</a:t>
            </a:r>
            <a:endParaRPr lang="en-US" dirty="0"/>
          </a:p>
        </p:txBody>
      </p:sp>
      <p:sp>
        <p:nvSpPr>
          <p:cNvPr id="3" name="Content Placeholder 2">
            <a:extLst>
              <a:ext uri="{FF2B5EF4-FFF2-40B4-BE49-F238E27FC236}">
                <a16:creationId xmlns:a16="http://schemas.microsoft.com/office/drawing/2014/main" id="{93598ACC-07EC-FC5A-3942-59A61E82CC18}"/>
              </a:ext>
            </a:extLst>
          </p:cNvPr>
          <p:cNvSpPr>
            <a:spLocks noGrp="1"/>
          </p:cNvSpPr>
          <p:nvPr>
            <p:ph idx="1"/>
          </p:nvPr>
        </p:nvSpPr>
        <p:spPr>
          <a:xfrm>
            <a:off x="1371600" y="1690688"/>
            <a:ext cx="9982200" cy="4351338"/>
          </a:xfrm>
        </p:spPr>
        <p:txBody>
          <a:bodyPr>
            <a:normAutofit fontScale="92500"/>
          </a:bodyPr>
          <a:lstStyle/>
          <a:p>
            <a:r>
              <a:rPr lang="en-US" sz="2600" dirty="0"/>
              <a:t>Adds AI protection to Illinois Human Rights Act</a:t>
            </a:r>
          </a:p>
          <a:p>
            <a:r>
              <a:rPr lang="en-US" sz="2600" dirty="0"/>
              <a:t>Artificial Intelligence</a:t>
            </a:r>
          </a:p>
          <a:p>
            <a:pPr marL="457200" lvl="1" indent="0">
              <a:buNone/>
            </a:pPr>
            <a:r>
              <a:rPr lang="en-US" sz="2200" dirty="0"/>
              <a:t>“a machine-based system that, for explicit or implicit objectives, infers, from the input it receives, how to generate outputs such as predictions, content, recommendations, or decisions that can influence physical or virtual environments”</a:t>
            </a:r>
          </a:p>
          <a:p>
            <a:r>
              <a:rPr lang="en-US" sz="2600" dirty="0"/>
              <a:t>Disclosure</a:t>
            </a:r>
          </a:p>
          <a:p>
            <a:pPr marL="457200" lvl="1" indent="0">
              <a:buNone/>
            </a:pPr>
            <a:r>
              <a:rPr lang="en-US" sz="2200" dirty="0"/>
              <a:t>Notify employees when AI used for recruitment, hiring, promotion, renewal of employment, selection for training or apprenticeship, discharge, discipline, tenure, or the terms, privileges, or conditions of employment.</a:t>
            </a:r>
          </a:p>
          <a:p>
            <a:r>
              <a:rPr lang="en-US" sz="2600" dirty="0"/>
              <a:t>Non-discrimination</a:t>
            </a:r>
          </a:p>
          <a:p>
            <a:r>
              <a:rPr lang="en-US" sz="2600" dirty="0"/>
              <a:t>Prohibits using zip codes as a proxy for protected classes</a:t>
            </a:r>
          </a:p>
        </p:txBody>
      </p:sp>
      <p:sp>
        <p:nvSpPr>
          <p:cNvPr id="4" name="TextBox 3">
            <a:extLst>
              <a:ext uri="{FF2B5EF4-FFF2-40B4-BE49-F238E27FC236}">
                <a16:creationId xmlns:a16="http://schemas.microsoft.com/office/drawing/2014/main" id="{D50F463A-D12A-4DB2-555E-BF377686DC5D}"/>
              </a:ext>
            </a:extLst>
          </p:cNvPr>
          <p:cNvSpPr txBox="1"/>
          <p:nvPr/>
        </p:nvSpPr>
        <p:spPr>
          <a:xfrm>
            <a:off x="838200" y="6323598"/>
            <a:ext cx="10979285" cy="338554"/>
          </a:xfrm>
          <a:prstGeom prst="rect">
            <a:avLst/>
          </a:prstGeom>
          <a:noFill/>
        </p:spPr>
        <p:txBody>
          <a:bodyPr wrap="square" rtlCol="0">
            <a:spAutoFit/>
          </a:bodyPr>
          <a:lstStyle/>
          <a:p>
            <a:r>
              <a:rPr lang="en-US" sz="1600" dirty="0"/>
              <a:t>https://www.ilga.gov/legislation/fulltext.asp?SessionId=112&amp;GA=103&amp;DocTypeId=HB&amp;DocNum=3773&amp;GAID=17</a:t>
            </a:r>
          </a:p>
        </p:txBody>
      </p:sp>
    </p:spTree>
    <p:extLst>
      <p:ext uri="{BB962C8B-B14F-4D97-AF65-F5344CB8AC3E}">
        <p14:creationId xmlns:p14="http://schemas.microsoft.com/office/powerpoint/2010/main" val="270815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4C9E-FA8E-029A-C317-4922D17CE368}"/>
              </a:ext>
            </a:extLst>
          </p:cNvPr>
          <p:cNvSpPr>
            <a:spLocks noGrp="1"/>
          </p:cNvSpPr>
          <p:nvPr>
            <p:ph type="title"/>
          </p:nvPr>
        </p:nvSpPr>
        <p:spPr/>
        <p:txBody>
          <a:bodyPr>
            <a:normAutofit/>
          </a:bodyPr>
          <a:lstStyle/>
          <a:p>
            <a:r>
              <a:rPr lang="en-US" dirty="0"/>
              <a:t>Colorado SB-205 </a:t>
            </a:r>
            <a:r>
              <a:rPr lang="en-US" sz="3200" dirty="0"/>
              <a:t>(2024, effective 2/1/2026)</a:t>
            </a:r>
            <a:endParaRPr lang="en-US" dirty="0"/>
          </a:p>
        </p:txBody>
      </p:sp>
      <p:sp>
        <p:nvSpPr>
          <p:cNvPr id="3" name="Content Placeholder 2">
            <a:extLst>
              <a:ext uri="{FF2B5EF4-FFF2-40B4-BE49-F238E27FC236}">
                <a16:creationId xmlns:a16="http://schemas.microsoft.com/office/drawing/2014/main" id="{878A7A9C-1426-31DF-A7A1-C16567B97185}"/>
              </a:ext>
            </a:extLst>
          </p:cNvPr>
          <p:cNvSpPr>
            <a:spLocks noGrp="1"/>
          </p:cNvSpPr>
          <p:nvPr>
            <p:ph idx="1"/>
          </p:nvPr>
        </p:nvSpPr>
        <p:spPr>
          <a:xfrm>
            <a:off x="1371600" y="1712068"/>
            <a:ext cx="9601200" cy="4409872"/>
          </a:xfrm>
        </p:spPr>
        <p:txBody>
          <a:bodyPr>
            <a:normAutofit lnSpcReduction="10000"/>
          </a:bodyPr>
          <a:lstStyle/>
          <a:p>
            <a:r>
              <a:rPr lang="en-US" sz="2400" dirty="0"/>
              <a:t>Broad consumer protection from </a:t>
            </a:r>
            <a:r>
              <a:rPr lang="en-US" sz="2400" i="1" dirty="0"/>
              <a:t>High-risk AI System</a:t>
            </a:r>
          </a:p>
          <a:p>
            <a:pPr lvl="1"/>
            <a:r>
              <a:rPr lang="en-US" dirty="0"/>
              <a:t>Substantial factor in making a consequential decision, including use of AI to generate content, decision, prediction, or recommendation.</a:t>
            </a:r>
          </a:p>
          <a:p>
            <a:r>
              <a:rPr lang="en-US" sz="2400" dirty="0"/>
              <a:t>Disclosure</a:t>
            </a:r>
            <a:endParaRPr lang="en-US" dirty="0"/>
          </a:p>
          <a:p>
            <a:pPr lvl="1"/>
            <a:r>
              <a:rPr lang="en-US" dirty="0"/>
              <a:t>Inform consumers how AI is being used, including the purpose, nature of the consequential decision, and a description of the AI system in plain language. </a:t>
            </a:r>
          </a:p>
          <a:p>
            <a:r>
              <a:rPr lang="en-US" sz="2400" dirty="0"/>
              <a:t>Appeal</a:t>
            </a:r>
            <a:endParaRPr lang="en-US" dirty="0"/>
          </a:p>
          <a:p>
            <a:pPr lvl="1"/>
            <a:r>
              <a:rPr lang="en-US" dirty="0"/>
              <a:t>Consumers who are adversely impacted by a decision must also be notified of reasons for the decision and provided an opportunity to appeal. </a:t>
            </a:r>
          </a:p>
          <a:p>
            <a:r>
              <a:rPr lang="en-US" sz="2400" dirty="0"/>
              <a:t>Reasonable Care</a:t>
            </a:r>
          </a:p>
          <a:p>
            <a:pPr lvl="1"/>
            <a:r>
              <a:rPr lang="en-US" dirty="0"/>
              <a:t>Developers and deployers of AI systems must take reasonable care to identify and mitigate discrimination</a:t>
            </a:r>
          </a:p>
        </p:txBody>
      </p:sp>
      <p:sp>
        <p:nvSpPr>
          <p:cNvPr id="4" name="TextBox 3">
            <a:extLst>
              <a:ext uri="{FF2B5EF4-FFF2-40B4-BE49-F238E27FC236}">
                <a16:creationId xmlns:a16="http://schemas.microsoft.com/office/drawing/2014/main" id="{58D48FAE-8525-EFCE-2D94-81A108D4D140}"/>
              </a:ext>
            </a:extLst>
          </p:cNvPr>
          <p:cNvSpPr txBox="1"/>
          <p:nvPr/>
        </p:nvSpPr>
        <p:spPr>
          <a:xfrm>
            <a:off x="376136" y="6176963"/>
            <a:ext cx="6422399" cy="369332"/>
          </a:xfrm>
          <a:prstGeom prst="rect">
            <a:avLst/>
          </a:prstGeom>
          <a:noFill/>
        </p:spPr>
        <p:txBody>
          <a:bodyPr wrap="none" rtlCol="0">
            <a:spAutoFit/>
          </a:bodyPr>
          <a:lstStyle/>
          <a:p>
            <a:r>
              <a:rPr lang="en-US" dirty="0"/>
              <a:t>https://leg.colorado.gov/sites/default/files/2024a_205_signed.pdf</a:t>
            </a:r>
          </a:p>
        </p:txBody>
      </p:sp>
    </p:spTree>
    <p:extLst>
      <p:ext uri="{BB962C8B-B14F-4D97-AF65-F5344CB8AC3E}">
        <p14:creationId xmlns:p14="http://schemas.microsoft.com/office/powerpoint/2010/main" val="420525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7CBB-FC79-79A1-EDB7-DA48AD82798E}"/>
              </a:ext>
            </a:extLst>
          </p:cNvPr>
          <p:cNvSpPr>
            <a:spLocks noGrp="1"/>
          </p:cNvSpPr>
          <p:nvPr>
            <p:ph type="title"/>
          </p:nvPr>
        </p:nvSpPr>
        <p:spPr/>
        <p:txBody>
          <a:bodyPr/>
          <a:lstStyle/>
          <a:p>
            <a:r>
              <a:rPr lang="en-US" dirty="0"/>
              <a:t>Colorado SB-205: Reasonable Care</a:t>
            </a:r>
          </a:p>
        </p:txBody>
      </p:sp>
      <p:sp>
        <p:nvSpPr>
          <p:cNvPr id="3" name="Content Placeholder 2">
            <a:extLst>
              <a:ext uri="{FF2B5EF4-FFF2-40B4-BE49-F238E27FC236}">
                <a16:creationId xmlns:a16="http://schemas.microsoft.com/office/drawing/2014/main" id="{11B03847-C2AB-7991-BB7D-AA138EAC4FF4}"/>
              </a:ext>
            </a:extLst>
          </p:cNvPr>
          <p:cNvSpPr>
            <a:spLocks noGrp="1"/>
          </p:cNvSpPr>
          <p:nvPr>
            <p:ph idx="1"/>
          </p:nvPr>
        </p:nvSpPr>
        <p:spPr>
          <a:xfrm>
            <a:off x="1371600" y="2003898"/>
            <a:ext cx="9601200" cy="3863502"/>
          </a:xfrm>
        </p:spPr>
        <p:txBody>
          <a:bodyPr>
            <a:noAutofit/>
          </a:bodyPr>
          <a:lstStyle/>
          <a:p>
            <a:pPr>
              <a:lnSpc>
                <a:spcPct val="100000"/>
              </a:lnSpc>
            </a:pPr>
            <a:r>
              <a:rPr lang="en-US" sz="2400" dirty="0">
                <a:effectLst/>
                <a:ea typeface="Times New Roman" panose="02020603050405020304" pitchFamily="18" charset="0"/>
              </a:rPr>
              <a:t>Risk management process to identify and mitigate discrimination</a:t>
            </a:r>
            <a:endParaRPr lang="en-US" sz="2400" dirty="0">
              <a:effectLst/>
              <a:ea typeface="Calibri" panose="020F0502020204030204" pitchFamily="34" charset="0"/>
            </a:endParaRPr>
          </a:p>
          <a:p>
            <a:pPr>
              <a:lnSpc>
                <a:spcPct val="100000"/>
              </a:lnSpc>
            </a:pPr>
            <a:r>
              <a:rPr lang="en-US" sz="2400" dirty="0">
                <a:effectLst/>
                <a:ea typeface="Times New Roman" panose="02020603050405020304" pitchFamily="18" charset="0"/>
              </a:rPr>
              <a:t>Conduct an annual impact assessment</a:t>
            </a:r>
            <a:endParaRPr lang="en-US" sz="2400" dirty="0">
              <a:effectLst/>
              <a:ea typeface="Calibri" panose="020F0502020204030204" pitchFamily="34" charset="0"/>
            </a:endParaRPr>
          </a:p>
          <a:p>
            <a:pPr>
              <a:lnSpc>
                <a:spcPct val="100000"/>
              </a:lnSpc>
            </a:pPr>
            <a:r>
              <a:rPr lang="en-US" sz="2400" dirty="0">
                <a:effectLst/>
                <a:ea typeface="Times New Roman" panose="02020603050405020304" pitchFamily="18" charset="0"/>
              </a:rPr>
              <a:t>Report any known or foreseeable risks of discrimination to the Attorney </a:t>
            </a:r>
            <a:r>
              <a:rPr lang="en-US" sz="2400" dirty="0">
                <a:ea typeface="Times New Roman" panose="02020603050405020304" pitchFamily="18" charset="0"/>
              </a:rPr>
              <a:t>G</a:t>
            </a:r>
            <a:r>
              <a:rPr lang="en-US" sz="2400" dirty="0">
                <a:effectLst/>
                <a:ea typeface="Times New Roman" panose="02020603050405020304" pitchFamily="18" charset="0"/>
              </a:rPr>
              <a:t>eneral within 90 days of receiving a credible report</a:t>
            </a:r>
          </a:p>
          <a:p>
            <a:pPr>
              <a:lnSpc>
                <a:spcPct val="100000"/>
              </a:lnSpc>
            </a:pPr>
            <a:r>
              <a:rPr lang="en-US" sz="2400" dirty="0">
                <a:effectLst/>
                <a:ea typeface="Calibri" panose="020F0502020204030204" pitchFamily="34" charset="0"/>
              </a:rPr>
              <a:t>Specific requirements will depend on rulemaking by the Attorney General, expected to be made public </a:t>
            </a:r>
            <a:r>
              <a:rPr lang="en-US" sz="2400" dirty="0">
                <a:ea typeface="Calibri" panose="020F0502020204030204" pitchFamily="34" charset="0"/>
              </a:rPr>
              <a:t>early in 2025</a:t>
            </a:r>
            <a:endParaRPr lang="en-US" sz="2400" dirty="0">
              <a:effectLst/>
              <a:ea typeface="Calibri" panose="020F0502020204030204" pitchFamily="34" charset="0"/>
            </a:endParaRPr>
          </a:p>
        </p:txBody>
      </p:sp>
    </p:spTree>
    <p:extLst>
      <p:ext uri="{BB962C8B-B14F-4D97-AF65-F5344CB8AC3E}">
        <p14:creationId xmlns:p14="http://schemas.microsoft.com/office/powerpoint/2010/main" val="115143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9DF3-2D19-8C34-574E-2050ACD58CB6}"/>
              </a:ext>
            </a:extLst>
          </p:cNvPr>
          <p:cNvSpPr>
            <a:spLocks noGrp="1"/>
          </p:cNvSpPr>
          <p:nvPr>
            <p:ph type="title"/>
          </p:nvPr>
        </p:nvSpPr>
        <p:spPr>
          <a:xfrm>
            <a:off x="838200" y="365125"/>
            <a:ext cx="10515600" cy="996747"/>
          </a:xfrm>
        </p:spPr>
        <p:txBody>
          <a:bodyPr>
            <a:normAutofit/>
          </a:bodyPr>
          <a:lstStyle/>
          <a:p>
            <a:r>
              <a:rPr lang="en-US" sz="4000" dirty="0"/>
              <a:t>European Union Artificial Intelligence Act (2024)</a:t>
            </a:r>
          </a:p>
        </p:txBody>
      </p:sp>
      <p:sp>
        <p:nvSpPr>
          <p:cNvPr id="3" name="Content Placeholder 2">
            <a:extLst>
              <a:ext uri="{FF2B5EF4-FFF2-40B4-BE49-F238E27FC236}">
                <a16:creationId xmlns:a16="http://schemas.microsoft.com/office/drawing/2014/main" id="{487E4A96-DBAD-75B3-B5C2-62B194A3D279}"/>
              </a:ext>
            </a:extLst>
          </p:cNvPr>
          <p:cNvSpPr>
            <a:spLocks noGrp="1"/>
          </p:cNvSpPr>
          <p:nvPr>
            <p:ph idx="1"/>
          </p:nvPr>
        </p:nvSpPr>
        <p:spPr>
          <a:xfrm>
            <a:off x="1264596" y="1588851"/>
            <a:ext cx="10089204" cy="4588112"/>
          </a:xfrm>
        </p:spPr>
        <p:txBody>
          <a:bodyPr>
            <a:normAutofit/>
          </a:bodyPr>
          <a:lstStyle/>
          <a:p>
            <a:r>
              <a:rPr lang="en-US" sz="2400" dirty="0"/>
              <a:t>Broad legislation covering AI in in many domains</a:t>
            </a:r>
          </a:p>
          <a:p>
            <a:r>
              <a:rPr lang="en-US" sz="2400" dirty="0"/>
              <a:t>Applies to both developers and deployers of AI system</a:t>
            </a:r>
          </a:p>
          <a:p>
            <a:r>
              <a:rPr lang="en-US" sz="2400" dirty="0"/>
              <a:t>Artificial Intelligence</a:t>
            </a:r>
          </a:p>
          <a:p>
            <a:pPr lvl="1"/>
            <a:r>
              <a:rPr lang="en-US" dirty="0"/>
              <a:t>"a machine-based system that is designed to operate with varying levels of autonomy and that may exhibit adaptiveness after deployment, and that, for explicit or implicit objectives, infers, from the input it receives, how to generate outputs such as predictions, content, recommendations, or decisions that can influence physical or virtual environments"</a:t>
            </a:r>
          </a:p>
          <a:p>
            <a:r>
              <a:rPr lang="en-US" sz="2400" dirty="0"/>
              <a:t>High-Risk AI System</a:t>
            </a:r>
          </a:p>
          <a:p>
            <a:pPr lvl="1"/>
            <a:r>
              <a:rPr lang="en-US" dirty="0"/>
              <a:t>AI systems used as a safety component of a product; and </a:t>
            </a:r>
          </a:p>
          <a:p>
            <a:pPr lvl="1"/>
            <a:r>
              <a:rPr lang="en-US" dirty="0"/>
              <a:t>AI systems deployed in education, employment, access to essential public and private services, law enforcement, migration, and the administration of justice </a:t>
            </a:r>
          </a:p>
        </p:txBody>
      </p:sp>
      <p:sp>
        <p:nvSpPr>
          <p:cNvPr id="5" name="TextBox 4">
            <a:extLst>
              <a:ext uri="{FF2B5EF4-FFF2-40B4-BE49-F238E27FC236}">
                <a16:creationId xmlns:a16="http://schemas.microsoft.com/office/drawing/2014/main" id="{16AD391F-647C-CE23-5B67-519D04A641AB}"/>
              </a:ext>
            </a:extLst>
          </p:cNvPr>
          <p:cNvSpPr txBox="1"/>
          <p:nvPr/>
        </p:nvSpPr>
        <p:spPr>
          <a:xfrm>
            <a:off x="1264596" y="6219276"/>
            <a:ext cx="6096000" cy="369332"/>
          </a:xfrm>
          <a:prstGeom prst="rect">
            <a:avLst/>
          </a:prstGeom>
          <a:noFill/>
        </p:spPr>
        <p:txBody>
          <a:bodyPr wrap="square">
            <a:spAutoFit/>
          </a:bodyPr>
          <a:lstStyle/>
          <a:p>
            <a:r>
              <a:rPr lang="en-US" dirty="0"/>
              <a:t>https://artificialintelligenceact.eu/chapter/3/</a:t>
            </a:r>
          </a:p>
        </p:txBody>
      </p:sp>
    </p:spTree>
    <p:extLst>
      <p:ext uri="{BB962C8B-B14F-4D97-AF65-F5344CB8AC3E}">
        <p14:creationId xmlns:p14="http://schemas.microsoft.com/office/powerpoint/2010/main" val="2536626344"/>
      </p:ext>
    </p:extLst>
  </p:cSld>
  <p:clrMapOvr>
    <a:masterClrMapping/>
  </p:clrMapOvr>
</p:sld>
</file>

<file path=ppt/theme/theme1.xml><?xml version="1.0" encoding="utf-8"?>
<a:theme xmlns:a="http://schemas.openxmlformats.org/drawingml/2006/main" name="Analytics">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lytics" id="{9C9560C4-67A0-4AD6-B9CE-D618DEC2D595}" vid="{0CF0C936-E4F5-48F9-901B-54B9FE82F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Analytics</Template>
  <TotalTime>482</TotalTime>
  <Words>1245</Words>
  <Application>Microsoft Office PowerPoint</Application>
  <PresentationFormat>Widescreen</PresentationFormat>
  <Paragraphs>118</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Franklin Gothic Book</vt:lpstr>
      <vt:lpstr>Times New Roman</vt:lpstr>
      <vt:lpstr>Analytics</vt:lpstr>
      <vt:lpstr>An Update on AI Discrimination Laws</vt:lpstr>
      <vt:lpstr>Artificial Intelligence in Personnel Selection</vt:lpstr>
      <vt:lpstr>US Federal Civil Rights Law</vt:lpstr>
      <vt:lpstr>New York City Local Law 144 (2021)</vt:lpstr>
      <vt:lpstr>Illinois Artificial Intelligence Video Interview Act (2019)</vt:lpstr>
      <vt:lpstr>Illinois HB3773 (2024, effective 1/1/2026)</vt:lpstr>
      <vt:lpstr>Colorado SB-205 (2024, effective 2/1/2026)</vt:lpstr>
      <vt:lpstr>Colorado SB-205: Reasonable Care</vt:lpstr>
      <vt:lpstr>European Union Artificial Intelligence Act (2024)</vt:lpstr>
      <vt:lpstr>EU AI Act: Disclosure</vt:lpstr>
      <vt:lpstr>EU AI Act: Developers and Deployers</vt:lpstr>
      <vt:lpstr>EU AI Act: Prohibited AI Practices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Morris</dc:creator>
  <cp:lastModifiedBy>Scott Morris</cp:lastModifiedBy>
  <cp:revision>13</cp:revision>
  <dcterms:created xsi:type="dcterms:W3CDTF">2024-11-13T02:33:34Z</dcterms:created>
  <dcterms:modified xsi:type="dcterms:W3CDTF">2024-11-15T05:01:02Z</dcterms:modified>
</cp:coreProperties>
</file>