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6"/>
  </p:notesMasterIdLst>
  <p:handoutMasterIdLst>
    <p:handoutMasterId r:id="rId27"/>
  </p:handoutMasterIdLst>
  <p:sldIdLst>
    <p:sldId id="266" r:id="rId2"/>
    <p:sldId id="268" r:id="rId3"/>
    <p:sldId id="315" r:id="rId4"/>
    <p:sldId id="317" r:id="rId5"/>
    <p:sldId id="319" r:id="rId6"/>
    <p:sldId id="273" r:id="rId7"/>
    <p:sldId id="312" r:id="rId8"/>
    <p:sldId id="321" r:id="rId9"/>
    <p:sldId id="294" r:id="rId10"/>
    <p:sldId id="295" r:id="rId11"/>
    <p:sldId id="327" r:id="rId12"/>
    <p:sldId id="328" r:id="rId13"/>
    <p:sldId id="329" r:id="rId14"/>
    <p:sldId id="325" r:id="rId15"/>
    <p:sldId id="332" r:id="rId16"/>
    <p:sldId id="334" r:id="rId17"/>
    <p:sldId id="335" r:id="rId18"/>
    <p:sldId id="337" r:id="rId19"/>
    <p:sldId id="338" r:id="rId20"/>
    <p:sldId id="340" r:id="rId21"/>
    <p:sldId id="341" r:id="rId22"/>
    <p:sldId id="342" r:id="rId23"/>
    <p:sldId id="345" r:id="rId24"/>
    <p:sldId id="31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5F0F"/>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45" autoAdjust="0"/>
    <p:restoredTop sz="66220" autoAdjust="0"/>
  </p:normalViewPr>
  <p:slideViewPr>
    <p:cSldViewPr snapToGrid="0">
      <p:cViewPr varScale="1">
        <p:scale>
          <a:sx n="61" d="100"/>
          <a:sy n="61" d="100"/>
        </p:scale>
        <p:origin x="1263" y="2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AE3324-136C-0889-F52E-41564A17C9B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E2251EC-A26B-A3BA-75A7-B94C821483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82534D-9FC8-43E1-BE83-F87680AE86C3}" type="datetimeFigureOut">
              <a:rPr lang="en-US" smtClean="0"/>
              <a:t>11/14/2024</a:t>
            </a:fld>
            <a:endParaRPr lang="en-US"/>
          </a:p>
        </p:txBody>
      </p:sp>
      <p:sp>
        <p:nvSpPr>
          <p:cNvPr id="4" name="Footer Placeholder 3">
            <a:extLst>
              <a:ext uri="{FF2B5EF4-FFF2-40B4-BE49-F238E27FC236}">
                <a16:creationId xmlns:a16="http://schemas.microsoft.com/office/drawing/2014/main" id="{44B93B96-8AB6-9D1C-A542-B8DFC604A5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26D4C16-CBE4-8560-6E6A-CBBD1760ED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E1A0D01-8D50-4A4E-BD02-C840198FDBFA}" type="slidenum">
              <a:rPr lang="en-US" smtClean="0"/>
              <a:t>‹#›</a:t>
            </a:fld>
            <a:endParaRPr lang="en-US"/>
          </a:p>
        </p:txBody>
      </p:sp>
    </p:spTree>
    <p:extLst>
      <p:ext uri="{BB962C8B-B14F-4D97-AF65-F5344CB8AC3E}">
        <p14:creationId xmlns:p14="http://schemas.microsoft.com/office/powerpoint/2010/main" val="2161836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61475-0267-4935-A098-FE8E8D3D945D}" type="datetimeFigureOut">
              <a:rPr lang="en-US" smtClean="0"/>
              <a:t>11/14/2024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8A8B3F-001F-421A-9E64-DBB9019B2C7B}" type="slidenum">
              <a:rPr lang="en-US" smtClean="0"/>
              <a:t>‹#›</a:t>
            </a:fld>
            <a:endParaRPr lang="en-US"/>
          </a:p>
        </p:txBody>
      </p:sp>
    </p:spTree>
    <p:extLst>
      <p:ext uri="{BB962C8B-B14F-4D97-AF65-F5344CB8AC3E}">
        <p14:creationId xmlns:p14="http://schemas.microsoft.com/office/powerpoint/2010/main" val="2228973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8B3F-001F-421A-9E64-DBB9019B2C7B}" type="slidenum">
              <a:rPr lang="en-US" smtClean="0"/>
              <a:t>1</a:t>
            </a:fld>
            <a:endParaRPr lang="en-US"/>
          </a:p>
        </p:txBody>
      </p:sp>
    </p:spTree>
    <p:extLst>
      <p:ext uri="{BB962C8B-B14F-4D97-AF65-F5344CB8AC3E}">
        <p14:creationId xmlns:p14="http://schemas.microsoft.com/office/powerpoint/2010/main" val="1153407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In the present study, we will examine these potential benefits and limitations of compositional forced-choice measurement.</a:t>
            </a:r>
          </a:p>
          <a:p>
            <a:r>
              <a:rPr lang="en-US" dirty="0"/>
              <a:t>We will compare the Likert scale format and 2 CFC formats with respect to:</a:t>
            </a:r>
          </a:p>
          <a:p>
            <a:r>
              <a:rPr lang="en-US" dirty="0"/>
              <a:t>Their psychometric properties (including model fit, reliability, convergent validity, and criterion-related validity). </a:t>
            </a:r>
          </a:p>
          <a:p>
            <a:r>
              <a:rPr lang="en-US" dirty="0"/>
              <a:t>Respondent reaction differences between the CFC measures (for CFC conditions only).</a:t>
            </a:r>
          </a:p>
          <a:p>
            <a:r>
              <a:rPr lang="en-US" dirty="0"/>
              <a:t>Potential cognitive ability interference. </a:t>
            </a:r>
          </a:p>
          <a:p>
            <a:r>
              <a:rPr lang="en-US" dirty="0"/>
              <a:t>and Completion time.</a:t>
            </a:r>
          </a:p>
        </p:txBody>
      </p:sp>
      <p:sp>
        <p:nvSpPr>
          <p:cNvPr id="4" name="Slide Number Placeholder 3"/>
          <p:cNvSpPr>
            <a:spLocks noGrp="1"/>
          </p:cNvSpPr>
          <p:nvPr>
            <p:ph type="sldNum" sz="quarter" idx="5"/>
          </p:nvPr>
        </p:nvSpPr>
        <p:spPr/>
        <p:txBody>
          <a:bodyPr/>
          <a:lstStyle/>
          <a:p>
            <a:fld id="{A48A8B3F-001F-421A-9E64-DBB9019B2C7B}" type="slidenum">
              <a:rPr lang="en-US" smtClean="0"/>
              <a:t>10</a:t>
            </a:fld>
            <a:endParaRPr lang="en-US"/>
          </a:p>
        </p:txBody>
      </p:sp>
    </p:spTree>
    <p:extLst>
      <p:ext uri="{BB962C8B-B14F-4D97-AF65-F5344CB8AC3E}">
        <p14:creationId xmlns:p14="http://schemas.microsoft.com/office/powerpoint/2010/main" val="1626686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B2E54-4A81-0DC6-9CB4-48DD30C1EF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5F399A-31A0-392F-C553-E34DD1F35C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CD4075-5924-C459-8E1B-0FB54633EFE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END of Employment: all others missing or combination.</a:t>
            </a:r>
          </a:p>
          <a:p>
            <a:endParaRPr lang="en-US" dirty="0"/>
          </a:p>
        </p:txBody>
      </p:sp>
      <p:sp>
        <p:nvSpPr>
          <p:cNvPr id="4" name="Slide Number Placeholder 3">
            <a:extLst>
              <a:ext uri="{FF2B5EF4-FFF2-40B4-BE49-F238E27FC236}">
                <a16:creationId xmlns:a16="http://schemas.microsoft.com/office/drawing/2014/main" id="{769969DB-520E-3EA8-DA0B-D096CCBE7201}"/>
              </a:ext>
            </a:extLst>
          </p:cNvPr>
          <p:cNvSpPr>
            <a:spLocks noGrp="1"/>
          </p:cNvSpPr>
          <p:nvPr>
            <p:ph type="sldNum" sz="quarter" idx="5"/>
          </p:nvPr>
        </p:nvSpPr>
        <p:spPr/>
        <p:txBody>
          <a:bodyPr/>
          <a:lstStyle/>
          <a:p>
            <a:fld id="{A48A8B3F-001F-421A-9E64-DBB9019B2C7B}" type="slidenum">
              <a:rPr lang="en-US" smtClean="0"/>
              <a:t>11</a:t>
            </a:fld>
            <a:endParaRPr lang="en-US"/>
          </a:p>
        </p:txBody>
      </p:sp>
    </p:spTree>
    <p:extLst>
      <p:ext uri="{BB962C8B-B14F-4D97-AF65-F5344CB8AC3E}">
        <p14:creationId xmlns:p14="http://schemas.microsoft.com/office/powerpoint/2010/main" val="1743161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4C32B-621B-1A35-59B6-535A5AD77C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E98943-3A28-A2CD-75E6-EF1AD094C1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643BB8-A898-B64A-240E-7824CBC0723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In this study, there are both within- and between-subjects conditions.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For the within-subjects condition, participants were instructed to respond to personality measures as if they are applying for a job and for ‘self-exploration’. These will be referred to as respectively, the faking and honest conditions.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There was at least a 2-week interval between administrations and the order of the faking or honest condition was counterbalanced.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Participants were also randomly assigned to a compositional forced choice condition.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They were given either 20 or 100 points to distribute across the statements to be compared. These will be referred to as the CFC-20 condition and the CFC-100 condition.</a:t>
            </a:r>
          </a:p>
          <a:p>
            <a:r>
              <a:rPr lang="en-US" dirty="0"/>
              <a:t>A Likert scale of the same personality measure was taken in both of these conditions. </a:t>
            </a:r>
          </a:p>
        </p:txBody>
      </p:sp>
      <p:sp>
        <p:nvSpPr>
          <p:cNvPr id="4" name="Slide Number Placeholder 3">
            <a:extLst>
              <a:ext uri="{FF2B5EF4-FFF2-40B4-BE49-F238E27FC236}">
                <a16:creationId xmlns:a16="http://schemas.microsoft.com/office/drawing/2014/main" id="{D0BDB803-E83A-72BC-9CC2-0D31435B9789}"/>
              </a:ext>
            </a:extLst>
          </p:cNvPr>
          <p:cNvSpPr>
            <a:spLocks noGrp="1"/>
          </p:cNvSpPr>
          <p:nvPr>
            <p:ph type="sldNum" sz="quarter" idx="5"/>
          </p:nvPr>
        </p:nvSpPr>
        <p:spPr/>
        <p:txBody>
          <a:bodyPr/>
          <a:lstStyle/>
          <a:p>
            <a:fld id="{A48A8B3F-001F-421A-9E64-DBB9019B2C7B}" type="slidenum">
              <a:rPr lang="en-US" smtClean="0"/>
              <a:t>12</a:t>
            </a:fld>
            <a:endParaRPr lang="en-US"/>
          </a:p>
        </p:txBody>
      </p:sp>
    </p:spTree>
    <p:extLst>
      <p:ext uri="{BB962C8B-B14F-4D97-AF65-F5344CB8AC3E}">
        <p14:creationId xmlns:p14="http://schemas.microsoft.com/office/powerpoint/2010/main" val="4051789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2A7C1-C657-14BF-D59B-B92F1D55AB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A479F7-A097-77C1-14AE-06FFA07B1F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57EE08-FCCA-406A-8E0F-34298D5B7F96}"/>
              </a:ext>
            </a:extLst>
          </p:cNvPr>
          <p:cNvSpPr>
            <a:spLocks noGrp="1"/>
          </p:cNvSpPr>
          <p:nvPr>
            <p:ph type="body" idx="1"/>
          </p:nvPr>
        </p:nvSpPr>
        <p:spPr/>
        <p:txBody>
          <a:bodyPr/>
          <a:lstStyle/>
          <a:p>
            <a:r>
              <a:rPr lang="en-US" dirty="0"/>
              <a:t>BFI-2: 60 statements assessing openness, conscientiousness, extraversion, agreeableness, and neuroticism (which will be reversed and referred to as emotional stability for ease of interpretation). </a:t>
            </a:r>
          </a:p>
          <a:p>
            <a:endParaRPr lang="en-US" dirty="0"/>
          </a:p>
          <a:p>
            <a:r>
              <a:rPr lang="en-US" dirty="0">
                <a:latin typeface="Times New Roman" panose="02020603050405020304" pitchFamily="18" charset="0"/>
                <a:cs typeface="Times New Roman" panose="02020603050405020304" pitchFamily="18" charset="0"/>
              </a:rPr>
              <a:t>It is important to note that not all measures will be taken in the faking condition. </a:t>
            </a:r>
          </a:p>
          <a:p>
            <a:r>
              <a:rPr lang="en-US" dirty="0">
                <a:latin typeface="Times New Roman" panose="02020603050405020304" pitchFamily="18" charset="0"/>
                <a:cs typeface="Times New Roman" panose="02020603050405020304" pitchFamily="18" charset="0"/>
              </a:rPr>
              <a:t>In the faking condition, participants will only take the big five inventory and respondent reaction measures. </a:t>
            </a:r>
          </a:p>
          <a:p>
            <a:r>
              <a:rPr lang="en-US" dirty="0">
                <a:latin typeface="Times New Roman" panose="02020603050405020304" pitchFamily="18" charset="0"/>
                <a:cs typeface="Times New Roman" panose="02020603050405020304" pitchFamily="18" charset="0"/>
              </a:rPr>
              <a:t>In the honest condition, participants will take </a:t>
            </a:r>
            <a:r>
              <a:rPr lang="en-US" i="1" dirty="0">
                <a:latin typeface="Times New Roman" panose="02020603050405020304" pitchFamily="18" charset="0"/>
                <a:cs typeface="Times New Roman" panose="02020603050405020304" pitchFamily="18" charset="0"/>
              </a:rPr>
              <a:t>all</a:t>
            </a:r>
            <a:r>
              <a:rPr lang="en-US" dirty="0">
                <a:latin typeface="Times New Roman" panose="02020603050405020304" pitchFamily="18" charset="0"/>
                <a:cs typeface="Times New Roman" panose="02020603050405020304" pitchFamily="18" charset="0"/>
              </a:rPr>
              <a:t> of the measures.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D631112-C0C6-365B-BF05-CF2BA7DD1AC3}"/>
              </a:ext>
            </a:extLst>
          </p:cNvPr>
          <p:cNvSpPr>
            <a:spLocks noGrp="1"/>
          </p:cNvSpPr>
          <p:nvPr>
            <p:ph type="sldNum" sz="quarter" idx="5"/>
          </p:nvPr>
        </p:nvSpPr>
        <p:spPr/>
        <p:txBody>
          <a:bodyPr/>
          <a:lstStyle/>
          <a:p>
            <a:fld id="{A48A8B3F-001F-421A-9E64-DBB9019B2C7B}" type="slidenum">
              <a:rPr lang="en-US" smtClean="0"/>
              <a:t>13</a:t>
            </a:fld>
            <a:endParaRPr lang="en-US"/>
          </a:p>
        </p:txBody>
      </p:sp>
    </p:spTree>
    <p:extLst>
      <p:ext uri="{BB962C8B-B14F-4D97-AF65-F5344CB8AC3E}">
        <p14:creationId xmlns:p14="http://schemas.microsoft.com/office/powerpoint/2010/main" val="506599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They are different between the faking and honest conditions because the faking condition respondent reaction measure is designed specifically for high stakes situations.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They both assess the same respondent reactions, but in different ways.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48A8B3F-001F-421A-9E64-DBB9019B2C7B}" type="slidenum">
              <a:rPr lang="en-US" smtClean="0"/>
              <a:t>14</a:t>
            </a:fld>
            <a:endParaRPr lang="en-US"/>
          </a:p>
        </p:txBody>
      </p:sp>
    </p:spTree>
    <p:extLst>
      <p:ext uri="{BB962C8B-B14F-4D97-AF65-F5344CB8AC3E}">
        <p14:creationId xmlns:p14="http://schemas.microsoft.com/office/powerpoint/2010/main" val="14755823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50A52-2A18-099E-1161-CBED838312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7F84D8-B312-5D6D-8B65-4DA91843DA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0A9244-F914-9837-8103-246CD57F0E43}"/>
              </a:ext>
            </a:extLst>
          </p:cNvPr>
          <p:cNvSpPr>
            <a:spLocks noGrp="1"/>
          </p:cNvSpPr>
          <p:nvPr>
            <p:ph type="body" idx="1"/>
          </p:nvPr>
        </p:nvSpPr>
        <p:spPr/>
        <p:txBody>
          <a:bodyPr/>
          <a:lstStyle/>
          <a:p>
            <a:r>
              <a:rPr lang="en-US" dirty="0">
                <a:latin typeface="Bell MT" panose="02020503060305020303" pitchFamily="18" charset="0"/>
              </a:rPr>
              <a:t>Fit correlated factors model to Likert data. </a:t>
            </a:r>
          </a:p>
          <a:p>
            <a:r>
              <a:rPr lang="en-US" dirty="0">
                <a:latin typeface="Bell MT" panose="02020503060305020303" pitchFamily="18" charset="0"/>
              </a:rPr>
              <a:t>Fit compositional data model developed by Brown (2016) to CFC data. </a:t>
            </a:r>
            <a:endParaRPr lang="en-US" dirty="0"/>
          </a:p>
          <a:p>
            <a:endParaRPr lang="en-US" dirty="0"/>
          </a:p>
          <a:p>
            <a:r>
              <a:rPr lang="en-US" dirty="0"/>
              <a:t>Notable Trends: </a:t>
            </a:r>
          </a:p>
          <a:p>
            <a:r>
              <a:rPr lang="en-US" dirty="0"/>
              <a:t>CFI, TLI, and SRMR support superior model fit for the compositional forced choice scales. </a:t>
            </a:r>
          </a:p>
          <a:p>
            <a:r>
              <a:rPr lang="en-US" dirty="0"/>
              <a:t>RMSEA supported better model fit for the Likert scale in the honest condition, but they were all comparable for the faking condition. </a:t>
            </a:r>
          </a:p>
          <a:p>
            <a:endParaRPr lang="en-US" dirty="0"/>
          </a:p>
          <a:p>
            <a:r>
              <a:rPr lang="en-US" dirty="0"/>
              <a:t>CFC-100 honest showed lower fit than that displayed by the other CFC conditions. </a:t>
            </a:r>
          </a:p>
          <a:p>
            <a:endParaRPr lang="en-US" dirty="0"/>
          </a:p>
          <a:p>
            <a:r>
              <a:rPr lang="en-US" dirty="0"/>
              <a:t>But overall, the CFC conditions showed greater fit. </a:t>
            </a:r>
          </a:p>
          <a:p>
            <a:endParaRPr lang="en-US" dirty="0">
              <a:latin typeface="Bell MT" panose="02020503060305020303" pitchFamily="18" charset="0"/>
            </a:endParaRPr>
          </a:p>
        </p:txBody>
      </p:sp>
      <p:sp>
        <p:nvSpPr>
          <p:cNvPr id="4" name="Slide Number Placeholder 3">
            <a:extLst>
              <a:ext uri="{FF2B5EF4-FFF2-40B4-BE49-F238E27FC236}">
                <a16:creationId xmlns:a16="http://schemas.microsoft.com/office/drawing/2014/main" id="{FF8F6A5A-5BC2-4543-48A1-BCC31A7A6012}"/>
              </a:ext>
            </a:extLst>
          </p:cNvPr>
          <p:cNvSpPr>
            <a:spLocks noGrp="1"/>
          </p:cNvSpPr>
          <p:nvPr>
            <p:ph type="sldNum" sz="quarter" idx="5"/>
          </p:nvPr>
        </p:nvSpPr>
        <p:spPr/>
        <p:txBody>
          <a:bodyPr/>
          <a:lstStyle/>
          <a:p>
            <a:fld id="{A48A8B3F-001F-421A-9E64-DBB9019B2C7B}" type="slidenum">
              <a:rPr lang="en-US" smtClean="0"/>
              <a:t>15</a:t>
            </a:fld>
            <a:endParaRPr lang="en-US"/>
          </a:p>
        </p:txBody>
      </p:sp>
    </p:spTree>
    <p:extLst>
      <p:ext uri="{BB962C8B-B14F-4D97-AF65-F5344CB8AC3E}">
        <p14:creationId xmlns:p14="http://schemas.microsoft.com/office/powerpoint/2010/main" val="1821251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1F408-D8F3-6A07-F632-0F09826AE2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56573B-08E2-979E-EF59-C1F9236A74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47BC2A-5AC7-C127-8C16-3AE7A67426A8}"/>
              </a:ext>
            </a:extLst>
          </p:cNvPr>
          <p:cNvSpPr>
            <a:spLocks noGrp="1"/>
          </p:cNvSpPr>
          <p:nvPr>
            <p:ph type="body" idx="1"/>
          </p:nvPr>
        </p:nvSpPr>
        <p:spPr/>
        <p:txBody>
          <a:bodyPr/>
          <a:lstStyle/>
          <a:p>
            <a:r>
              <a:rPr lang="en-US" dirty="0"/>
              <a:t>CFC-20 displayed lower levels of reliability across both honest and faking conditions. </a:t>
            </a:r>
          </a:p>
          <a:p>
            <a:r>
              <a:rPr lang="en-US" dirty="0"/>
              <a:t>CFC-100 showed comparable or greater levels of fit across most of the personality facets.</a:t>
            </a:r>
          </a:p>
          <a:p>
            <a:endParaRPr lang="en-US" dirty="0"/>
          </a:p>
          <a:p>
            <a:r>
              <a:rPr lang="en-US" dirty="0"/>
              <a:t>But, the openness facet specifically showed lower levels of reliability in both of the CFC conditions. </a:t>
            </a:r>
          </a:p>
          <a:p>
            <a:r>
              <a:rPr lang="en-US" dirty="0"/>
              <a:t>CFC-100 was a little better than CFC-20, but still not up to par with the Likert measure.</a:t>
            </a:r>
          </a:p>
        </p:txBody>
      </p:sp>
      <p:sp>
        <p:nvSpPr>
          <p:cNvPr id="4" name="Slide Number Placeholder 3">
            <a:extLst>
              <a:ext uri="{FF2B5EF4-FFF2-40B4-BE49-F238E27FC236}">
                <a16:creationId xmlns:a16="http://schemas.microsoft.com/office/drawing/2014/main" id="{31C1C571-986A-78A3-992F-B7997F9CAF11}"/>
              </a:ext>
            </a:extLst>
          </p:cNvPr>
          <p:cNvSpPr>
            <a:spLocks noGrp="1"/>
          </p:cNvSpPr>
          <p:nvPr>
            <p:ph type="sldNum" sz="quarter" idx="5"/>
          </p:nvPr>
        </p:nvSpPr>
        <p:spPr/>
        <p:txBody>
          <a:bodyPr/>
          <a:lstStyle/>
          <a:p>
            <a:fld id="{A48A8B3F-001F-421A-9E64-DBB9019B2C7B}" type="slidenum">
              <a:rPr lang="en-US" smtClean="0"/>
              <a:t>16</a:t>
            </a:fld>
            <a:endParaRPr lang="en-US"/>
          </a:p>
        </p:txBody>
      </p:sp>
    </p:spTree>
    <p:extLst>
      <p:ext uri="{BB962C8B-B14F-4D97-AF65-F5344CB8AC3E}">
        <p14:creationId xmlns:p14="http://schemas.microsoft.com/office/powerpoint/2010/main" val="3266541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95DC3-0A7B-2674-F9FD-7A5B2C64ED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5D46B1-9505-C044-DBB7-689188A1AF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8B110E-A9AB-197E-3659-56AD67394227}"/>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CFC-20 showed greater convergent validity with the Likert personality scores. </a:t>
            </a:r>
          </a:p>
          <a:p>
            <a:r>
              <a:rPr lang="en-US" dirty="0">
                <a:latin typeface="Times New Roman" panose="02020603050405020304" pitchFamily="18" charset="0"/>
                <a:cs typeface="Times New Roman" panose="02020603050405020304" pitchFamily="18" charset="0"/>
              </a:rPr>
              <a:t>CFC-100 was particularly lower in extraversion and conscientiousness, and somewhat so in openness.</a:t>
            </a:r>
          </a:p>
          <a:p>
            <a:r>
              <a:rPr lang="en-US" dirty="0">
                <a:latin typeface="Times New Roman" panose="02020603050405020304" pitchFamily="18" charset="0"/>
                <a:cs typeface="Times New Roman" panose="02020603050405020304" pitchFamily="18" charset="0"/>
              </a:rPr>
              <a:t>Convergent validity was calculated using the honest condition scores. </a:t>
            </a:r>
          </a:p>
          <a:p>
            <a:endParaRPr lang="en-US" dirty="0"/>
          </a:p>
        </p:txBody>
      </p:sp>
      <p:sp>
        <p:nvSpPr>
          <p:cNvPr id="4" name="Slide Number Placeholder 3">
            <a:extLst>
              <a:ext uri="{FF2B5EF4-FFF2-40B4-BE49-F238E27FC236}">
                <a16:creationId xmlns:a16="http://schemas.microsoft.com/office/drawing/2014/main" id="{717FD511-9347-189A-FFD9-AF8D32AB84DC}"/>
              </a:ext>
            </a:extLst>
          </p:cNvPr>
          <p:cNvSpPr>
            <a:spLocks noGrp="1"/>
          </p:cNvSpPr>
          <p:nvPr>
            <p:ph type="sldNum" sz="quarter" idx="5"/>
          </p:nvPr>
        </p:nvSpPr>
        <p:spPr/>
        <p:txBody>
          <a:bodyPr/>
          <a:lstStyle/>
          <a:p>
            <a:fld id="{A48A8B3F-001F-421A-9E64-DBB9019B2C7B}" type="slidenum">
              <a:rPr lang="en-US" smtClean="0"/>
              <a:t>17</a:t>
            </a:fld>
            <a:endParaRPr lang="en-US"/>
          </a:p>
        </p:txBody>
      </p:sp>
    </p:spTree>
    <p:extLst>
      <p:ext uri="{BB962C8B-B14F-4D97-AF65-F5344CB8AC3E}">
        <p14:creationId xmlns:p14="http://schemas.microsoft.com/office/powerpoint/2010/main" val="2798986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DEEB0-8007-A69F-17A3-AE8B58FD2B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618DDE-0A60-C1D1-D1C8-FA7476EFEC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FB4C52-8515-4683-203C-4B34C4E979A8}"/>
              </a:ext>
            </a:extLst>
          </p:cNvPr>
          <p:cNvSpPr>
            <a:spLocks noGrp="1"/>
          </p:cNvSpPr>
          <p:nvPr>
            <p:ph type="body" idx="1"/>
          </p:nvPr>
        </p:nvSpPr>
        <p:spPr/>
        <p:txBody>
          <a:bodyPr/>
          <a:lstStyle/>
          <a:p>
            <a:r>
              <a:rPr lang="en-US" dirty="0"/>
              <a:t>We looked at the criterion-related validity of 6 criterion. </a:t>
            </a:r>
          </a:p>
          <a:p>
            <a:endParaRPr lang="en-US" dirty="0"/>
          </a:p>
          <a:p>
            <a:r>
              <a:rPr lang="en-US" dirty="0"/>
              <a:t>Highlighting here reflects a difference in the trend compared to the Likert format. </a:t>
            </a:r>
          </a:p>
          <a:p>
            <a:r>
              <a:rPr lang="en-US" dirty="0"/>
              <a:t>This could mean that it is significant but in the opposite direction, not significant when Likert is, or significant when Likert is not. So, essentially a departure from the Likert format’s results. </a:t>
            </a:r>
          </a:p>
          <a:p>
            <a:endParaRPr lang="en-US" dirty="0"/>
          </a:p>
          <a:p>
            <a:r>
              <a:rPr lang="en-US" dirty="0"/>
              <a:t>CFC-100 specifically had issues with criterion-related validity compared to the Likert format in openness, extraversion, and agreeableness. </a:t>
            </a:r>
          </a:p>
          <a:p>
            <a:endParaRPr lang="en-US" dirty="0"/>
          </a:p>
          <a:p>
            <a:r>
              <a:rPr lang="en-US" dirty="0"/>
              <a:t>We see that there are a few other spots, two for CFC-20 and one for CFC-100, but no other large issues. </a:t>
            </a:r>
          </a:p>
        </p:txBody>
      </p:sp>
      <p:sp>
        <p:nvSpPr>
          <p:cNvPr id="4" name="Slide Number Placeholder 3">
            <a:extLst>
              <a:ext uri="{FF2B5EF4-FFF2-40B4-BE49-F238E27FC236}">
                <a16:creationId xmlns:a16="http://schemas.microsoft.com/office/drawing/2014/main" id="{52136D7B-2E07-5C24-A07B-D9F18C53CD8B}"/>
              </a:ext>
            </a:extLst>
          </p:cNvPr>
          <p:cNvSpPr>
            <a:spLocks noGrp="1"/>
          </p:cNvSpPr>
          <p:nvPr>
            <p:ph type="sldNum" sz="quarter" idx="5"/>
          </p:nvPr>
        </p:nvSpPr>
        <p:spPr/>
        <p:txBody>
          <a:bodyPr/>
          <a:lstStyle/>
          <a:p>
            <a:fld id="{A48A8B3F-001F-421A-9E64-DBB9019B2C7B}" type="slidenum">
              <a:rPr lang="en-US" smtClean="0"/>
              <a:t>18</a:t>
            </a:fld>
            <a:endParaRPr lang="en-US"/>
          </a:p>
        </p:txBody>
      </p:sp>
    </p:spTree>
    <p:extLst>
      <p:ext uri="{BB962C8B-B14F-4D97-AF65-F5344CB8AC3E}">
        <p14:creationId xmlns:p14="http://schemas.microsoft.com/office/powerpoint/2010/main" val="1719850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42DF9-B241-6DFB-1873-B80058D674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58D5B6-1ABF-88A7-CA19-6D09A235CA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53F66C-6DC4-0615-DA14-327ED96D795B}"/>
              </a:ext>
            </a:extLst>
          </p:cNvPr>
          <p:cNvSpPr>
            <a:spLocks noGrp="1"/>
          </p:cNvSpPr>
          <p:nvPr>
            <p:ph type="body" idx="1"/>
          </p:nvPr>
        </p:nvSpPr>
        <p:spPr/>
        <p:txBody>
          <a:bodyPr/>
          <a:lstStyle/>
          <a:p>
            <a:r>
              <a:rPr lang="en-US" dirty="0"/>
              <a:t>For cognitive ability, we see comparable amounts of correlations above .1 for the honest condition across Likert and CFC-20, but only 1 in CFC-100. </a:t>
            </a:r>
          </a:p>
          <a:p>
            <a:endParaRPr lang="en-US" dirty="0"/>
          </a:p>
          <a:p>
            <a:r>
              <a:rPr lang="en-US" dirty="0"/>
              <a:t>In the faking condition, we see nearly all of the personality facets being correlated above .1 in the CFC-20 and CFC-100 conditions. </a:t>
            </a:r>
          </a:p>
          <a:p>
            <a:r>
              <a:rPr lang="en-US" dirty="0"/>
              <a:t>The Likert format only has 2 of the 5 correlated above .1 </a:t>
            </a:r>
          </a:p>
          <a:p>
            <a:endParaRPr lang="en-US" dirty="0"/>
          </a:p>
          <a:p>
            <a:r>
              <a:rPr lang="en-US" dirty="0"/>
              <a:t>So, we see potential cognitive ability interference with the personality facet levels, specifically in the CFC faking conditions. </a:t>
            </a:r>
          </a:p>
        </p:txBody>
      </p:sp>
      <p:sp>
        <p:nvSpPr>
          <p:cNvPr id="4" name="Slide Number Placeholder 3">
            <a:extLst>
              <a:ext uri="{FF2B5EF4-FFF2-40B4-BE49-F238E27FC236}">
                <a16:creationId xmlns:a16="http://schemas.microsoft.com/office/drawing/2014/main" id="{E5F83EB1-F8EE-0191-1976-2C924F2CD565}"/>
              </a:ext>
            </a:extLst>
          </p:cNvPr>
          <p:cNvSpPr>
            <a:spLocks noGrp="1"/>
          </p:cNvSpPr>
          <p:nvPr>
            <p:ph type="sldNum" sz="quarter" idx="5"/>
          </p:nvPr>
        </p:nvSpPr>
        <p:spPr/>
        <p:txBody>
          <a:bodyPr/>
          <a:lstStyle/>
          <a:p>
            <a:fld id="{A48A8B3F-001F-421A-9E64-DBB9019B2C7B}" type="slidenum">
              <a:rPr lang="en-US" smtClean="0"/>
              <a:t>19</a:t>
            </a:fld>
            <a:endParaRPr lang="en-US"/>
          </a:p>
        </p:txBody>
      </p:sp>
    </p:spTree>
    <p:extLst>
      <p:ext uri="{BB962C8B-B14F-4D97-AF65-F5344CB8AC3E}">
        <p14:creationId xmlns:p14="http://schemas.microsoft.com/office/powerpoint/2010/main" val="3985295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Traditional forced-choice measurement involves respondents making relative judgements between statements.</a:t>
            </a:r>
          </a:p>
          <a:p>
            <a:r>
              <a:rPr lang="en-US" dirty="0"/>
              <a:t>For example, here we give respondents three statements to compare. </a:t>
            </a:r>
          </a:p>
          <a:p>
            <a:r>
              <a:rPr lang="en-US" dirty="0"/>
              <a:t>We ask them to identify which of the three statements is most like them and which is least like them. </a:t>
            </a:r>
          </a:p>
        </p:txBody>
      </p:sp>
      <p:sp>
        <p:nvSpPr>
          <p:cNvPr id="4" name="Slide Number Placeholder 3"/>
          <p:cNvSpPr>
            <a:spLocks noGrp="1"/>
          </p:cNvSpPr>
          <p:nvPr>
            <p:ph type="sldNum" sz="quarter" idx="5"/>
          </p:nvPr>
        </p:nvSpPr>
        <p:spPr/>
        <p:txBody>
          <a:bodyPr/>
          <a:lstStyle/>
          <a:p>
            <a:fld id="{A48A8B3F-001F-421A-9E64-DBB9019B2C7B}" type="slidenum">
              <a:rPr lang="en-US" smtClean="0"/>
              <a:t>2</a:t>
            </a:fld>
            <a:endParaRPr lang="en-US"/>
          </a:p>
        </p:txBody>
      </p:sp>
    </p:spTree>
    <p:extLst>
      <p:ext uri="{BB962C8B-B14F-4D97-AF65-F5344CB8AC3E}">
        <p14:creationId xmlns:p14="http://schemas.microsoft.com/office/powerpoint/2010/main" val="1321999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39389-E844-B4B6-861D-6455DCF908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2AE1C9-4FEC-8A7F-9215-53FDFF90E3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7FEE0A-D82E-DCC2-651B-BDB283F1528F}"/>
              </a:ext>
            </a:extLst>
          </p:cNvPr>
          <p:cNvSpPr>
            <a:spLocks noGrp="1"/>
          </p:cNvSpPr>
          <p:nvPr>
            <p:ph type="body" idx="1"/>
          </p:nvPr>
        </p:nvSpPr>
        <p:spPr/>
        <p:txBody>
          <a:bodyPr/>
          <a:lstStyle/>
          <a:p>
            <a:r>
              <a:rPr lang="en-US" dirty="0"/>
              <a:t>Respondent reactions, for the most part, are not much different across CFC-20 and CFC-100. </a:t>
            </a:r>
          </a:p>
          <a:p>
            <a:endParaRPr lang="en-US" dirty="0"/>
          </a:p>
          <a:p>
            <a:r>
              <a:rPr lang="en-US" dirty="0"/>
              <a:t>The only notable effect sizes for the difference between respondent reactions is for perceived difficulty and enjoyment in the honest condition, indicating that individuals found CFC-100 to be more difficult and more enjoyable. </a:t>
            </a:r>
          </a:p>
          <a:p>
            <a:r>
              <a:rPr lang="en-US" dirty="0"/>
              <a:t>And in perceived utility in the faking condition, in which the CFC-20 format showed greater perceived utility. </a:t>
            </a:r>
          </a:p>
        </p:txBody>
      </p:sp>
      <p:sp>
        <p:nvSpPr>
          <p:cNvPr id="4" name="Slide Number Placeholder 3">
            <a:extLst>
              <a:ext uri="{FF2B5EF4-FFF2-40B4-BE49-F238E27FC236}">
                <a16:creationId xmlns:a16="http://schemas.microsoft.com/office/drawing/2014/main" id="{ECDA9466-3E2F-34E6-D1B9-63312A99EFFA}"/>
              </a:ext>
            </a:extLst>
          </p:cNvPr>
          <p:cNvSpPr>
            <a:spLocks noGrp="1"/>
          </p:cNvSpPr>
          <p:nvPr>
            <p:ph type="sldNum" sz="quarter" idx="5"/>
          </p:nvPr>
        </p:nvSpPr>
        <p:spPr/>
        <p:txBody>
          <a:bodyPr/>
          <a:lstStyle/>
          <a:p>
            <a:fld id="{A48A8B3F-001F-421A-9E64-DBB9019B2C7B}" type="slidenum">
              <a:rPr lang="en-US" smtClean="0"/>
              <a:t>20</a:t>
            </a:fld>
            <a:endParaRPr lang="en-US"/>
          </a:p>
        </p:txBody>
      </p:sp>
    </p:spTree>
    <p:extLst>
      <p:ext uri="{BB962C8B-B14F-4D97-AF65-F5344CB8AC3E}">
        <p14:creationId xmlns:p14="http://schemas.microsoft.com/office/powerpoint/2010/main" val="287742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F83FE-50A8-51F7-952A-979DFB5F8A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D71F8D-3161-1A7C-8BD7-71B69B8E73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A4F432-B1DC-547F-0D64-5A98360D1DF2}"/>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The Likert scales took approximately 300 seconds to complete. </a:t>
            </a:r>
          </a:p>
          <a:p>
            <a:r>
              <a:rPr lang="en-US" dirty="0">
                <a:latin typeface="Times New Roman" panose="02020603050405020304" pitchFamily="18" charset="0"/>
                <a:cs typeface="Times New Roman" panose="02020603050405020304" pitchFamily="18" charset="0"/>
              </a:rPr>
              <a:t>The CFC scales took approximately 550-600 seconds to complete. </a:t>
            </a:r>
          </a:p>
          <a:p>
            <a:r>
              <a:rPr lang="en-US" dirty="0">
                <a:latin typeface="Times New Roman" panose="02020603050405020304" pitchFamily="18" charset="0"/>
                <a:cs typeface="Times New Roman" panose="02020603050405020304" pitchFamily="18" charset="0"/>
              </a:rPr>
              <a:t>The CFC scales take around 2 times longer to complete than the Likert scales.</a:t>
            </a:r>
          </a:p>
          <a:p>
            <a:r>
              <a:rPr lang="en-US" dirty="0">
                <a:latin typeface="Times New Roman" panose="02020603050405020304" pitchFamily="18" charset="0"/>
                <a:cs typeface="Times New Roman" panose="02020603050405020304" pitchFamily="18" charset="0"/>
              </a:rPr>
              <a:t>CFC-20 and CFC-100 are comparable, with CFC-20 taking slightly longer.</a:t>
            </a:r>
          </a:p>
          <a:p>
            <a:endParaRPr lang="en-US" dirty="0"/>
          </a:p>
        </p:txBody>
      </p:sp>
      <p:sp>
        <p:nvSpPr>
          <p:cNvPr id="4" name="Slide Number Placeholder 3">
            <a:extLst>
              <a:ext uri="{FF2B5EF4-FFF2-40B4-BE49-F238E27FC236}">
                <a16:creationId xmlns:a16="http://schemas.microsoft.com/office/drawing/2014/main" id="{5A49EAA5-A49B-4D1E-9D38-37105C807041}"/>
              </a:ext>
            </a:extLst>
          </p:cNvPr>
          <p:cNvSpPr>
            <a:spLocks noGrp="1"/>
          </p:cNvSpPr>
          <p:nvPr>
            <p:ph type="sldNum" sz="quarter" idx="5"/>
          </p:nvPr>
        </p:nvSpPr>
        <p:spPr/>
        <p:txBody>
          <a:bodyPr/>
          <a:lstStyle/>
          <a:p>
            <a:fld id="{A48A8B3F-001F-421A-9E64-DBB9019B2C7B}" type="slidenum">
              <a:rPr lang="en-US" smtClean="0"/>
              <a:t>21</a:t>
            </a:fld>
            <a:endParaRPr lang="en-US"/>
          </a:p>
        </p:txBody>
      </p:sp>
    </p:spTree>
    <p:extLst>
      <p:ext uri="{BB962C8B-B14F-4D97-AF65-F5344CB8AC3E}">
        <p14:creationId xmlns:p14="http://schemas.microsoft.com/office/powerpoint/2010/main" val="802422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32B20-5352-5730-BA24-E132B04084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22258C-323B-EA05-F381-6CFA57D012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E6FC2D-8555-5961-D2FD-C458623020A3}"/>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Overall, the results provide a mixed view of the usefulness of compositional forced-choice measurement over the Likert format. </a:t>
            </a:r>
          </a:p>
          <a:p>
            <a:r>
              <a:rPr lang="en-US" dirty="0">
                <a:latin typeface="Times New Roman" panose="02020603050405020304" pitchFamily="18" charset="0"/>
                <a:cs typeface="Times New Roman" panose="02020603050405020304" pitchFamily="18" charset="0"/>
              </a:rPr>
              <a:t>CFC formats provide greater model fit than the Likert format.</a:t>
            </a:r>
          </a:p>
          <a:p>
            <a:r>
              <a:rPr lang="en-US" dirty="0">
                <a:latin typeface="Times New Roman" panose="02020603050405020304" pitchFamily="18" charset="0"/>
                <a:cs typeface="Times New Roman" panose="02020603050405020304" pitchFamily="18" charset="0"/>
              </a:rPr>
              <a:t>CFC-20 falls short in terms of reliability.</a:t>
            </a:r>
          </a:p>
          <a:p>
            <a:r>
              <a:rPr lang="en-US" dirty="0">
                <a:latin typeface="Times New Roman" panose="02020603050405020304" pitchFamily="18" charset="0"/>
                <a:cs typeface="Times New Roman" panose="02020603050405020304" pitchFamily="18" charset="0"/>
              </a:rPr>
              <a:t>CFC-100 falls short in criterion-related validity compared to the Likert format and convergent validity compared to CFC-20.</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addition, the CFC formats take significantly more time to complete than the Likert format. </a:t>
            </a:r>
          </a:p>
          <a:p>
            <a:endParaRPr lang="en-US" dirty="0"/>
          </a:p>
        </p:txBody>
      </p:sp>
      <p:sp>
        <p:nvSpPr>
          <p:cNvPr id="4" name="Slide Number Placeholder 3">
            <a:extLst>
              <a:ext uri="{FF2B5EF4-FFF2-40B4-BE49-F238E27FC236}">
                <a16:creationId xmlns:a16="http://schemas.microsoft.com/office/drawing/2014/main" id="{45C8EB0F-C0C8-E9C5-6F04-C04FAFB9F466}"/>
              </a:ext>
            </a:extLst>
          </p:cNvPr>
          <p:cNvSpPr>
            <a:spLocks noGrp="1"/>
          </p:cNvSpPr>
          <p:nvPr>
            <p:ph type="sldNum" sz="quarter" idx="5"/>
          </p:nvPr>
        </p:nvSpPr>
        <p:spPr/>
        <p:txBody>
          <a:bodyPr/>
          <a:lstStyle/>
          <a:p>
            <a:fld id="{A48A8B3F-001F-421A-9E64-DBB9019B2C7B}" type="slidenum">
              <a:rPr lang="en-US" smtClean="0"/>
              <a:t>22</a:t>
            </a:fld>
            <a:endParaRPr lang="en-US"/>
          </a:p>
        </p:txBody>
      </p:sp>
    </p:spTree>
    <p:extLst>
      <p:ext uri="{BB962C8B-B14F-4D97-AF65-F5344CB8AC3E}">
        <p14:creationId xmlns:p14="http://schemas.microsoft.com/office/powerpoint/2010/main" val="4253017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31CDEB-7111-21E8-868B-663AEDE2F3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2F96F2-8995-1DBD-A302-F1C25A36C6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B37F2A-EDDD-77B2-F54A-93A381F2F462}"/>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More work needs to be done to examine the comparability, benefits, and limitations of compositional forced-choice measurement. </a:t>
            </a:r>
          </a:p>
          <a:p>
            <a:r>
              <a:rPr lang="en-US" dirty="0">
                <a:latin typeface="Times New Roman" panose="02020603050405020304" pitchFamily="18" charset="0"/>
                <a:cs typeface="Times New Roman" panose="02020603050405020304" pitchFamily="18" charset="0"/>
              </a:rPr>
              <a:t>This includes a direct comparison with the traditional forced-choice format.</a:t>
            </a:r>
          </a:p>
          <a:p>
            <a:r>
              <a:rPr lang="en-US" dirty="0">
                <a:latin typeface="Times New Roman" panose="02020603050405020304" pitchFamily="18" charset="0"/>
                <a:cs typeface="Times New Roman" panose="02020603050405020304" pitchFamily="18" charset="0"/>
              </a:rPr>
              <a:t>Variation in the number of points given to participants to distribute across the statements should continue to be explored as we saw differences between the 20 and 100 point conditions.</a:t>
            </a:r>
          </a:p>
          <a:p>
            <a:r>
              <a:rPr lang="en-US" dirty="0">
                <a:latin typeface="Times New Roman" panose="02020603050405020304" pitchFamily="18" charset="0"/>
                <a:cs typeface="Times New Roman" panose="02020603050405020304" pitchFamily="18" charset="0"/>
              </a:rPr>
              <a:t>The usefulness of compositional forced-choice is yet to be fully evaluated, and its future potential for measuring personality depends on the favorability of these evaluations. </a:t>
            </a:r>
          </a:p>
          <a:p>
            <a:endParaRPr lang="en-US" dirty="0"/>
          </a:p>
        </p:txBody>
      </p:sp>
      <p:sp>
        <p:nvSpPr>
          <p:cNvPr id="4" name="Slide Number Placeholder 3">
            <a:extLst>
              <a:ext uri="{FF2B5EF4-FFF2-40B4-BE49-F238E27FC236}">
                <a16:creationId xmlns:a16="http://schemas.microsoft.com/office/drawing/2014/main" id="{03C72DED-26B5-C986-3C7B-635EDC525810}"/>
              </a:ext>
            </a:extLst>
          </p:cNvPr>
          <p:cNvSpPr>
            <a:spLocks noGrp="1"/>
          </p:cNvSpPr>
          <p:nvPr>
            <p:ph type="sldNum" sz="quarter" idx="5"/>
          </p:nvPr>
        </p:nvSpPr>
        <p:spPr/>
        <p:txBody>
          <a:bodyPr/>
          <a:lstStyle/>
          <a:p>
            <a:fld id="{A48A8B3F-001F-421A-9E64-DBB9019B2C7B}" type="slidenum">
              <a:rPr lang="en-US" smtClean="0"/>
              <a:t>23</a:t>
            </a:fld>
            <a:endParaRPr lang="en-US"/>
          </a:p>
        </p:txBody>
      </p:sp>
    </p:spTree>
    <p:extLst>
      <p:ext uri="{BB962C8B-B14F-4D97-AF65-F5344CB8AC3E}">
        <p14:creationId xmlns:p14="http://schemas.microsoft.com/office/powerpoint/2010/main" val="2893773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8B3F-001F-421A-9E64-DBB9019B2C7B}" type="slidenum">
              <a:rPr lang="en-US" smtClean="0"/>
              <a:t>24</a:t>
            </a:fld>
            <a:endParaRPr lang="en-US"/>
          </a:p>
        </p:txBody>
      </p:sp>
    </p:spTree>
    <p:extLst>
      <p:ext uri="{BB962C8B-B14F-4D97-AF65-F5344CB8AC3E}">
        <p14:creationId xmlns:p14="http://schemas.microsoft.com/office/powerpoint/2010/main" val="221665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Faking refers to individuals responding in a socially desirable way instead of honestly in high stakes situations. </a:t>
            </a:r>
          </a:p>
          <a:p>
            <a:r>
              <a:rPr lang="en-US" dirty="0"/>
              <a:t>For instance, to make themselves look good when applying for a job. </a:t>
            </a:r>
          </a:p>
          <a:p>
            <a:r>
              <a:rPr lang="en-US" dirty="0"/>
              <a:t>This is because of the relative indication they are forced to make between the statements rather than absolute. </a:t>
            </a:r>
          </a:p>
        </p:txBody>
      </p:sp>
      <p:sp>
        <p:nvSpPr>
          <p:cNvPr id="4" name="Slide Number Placeholder 3"/>
          <p:cNvSpPr>
            <a:spLocks noGrp="1"/>
          </p:cNvSpPr>
          <p:nvPr>
            <p:ph type="sldNum" sz="quarter" idx="5"/>
          </p:nvPr>
        </p:nvSpPr>
        <p:spPr/>
        <p:txBody>
          <a:bodyPr/>
          <a:lstStyle/>
          <a:p>
            <a:fld id="{A48A8B3F-001F-421A-9E64-DBB9019B2C7B}" type="slidenum">
              <a:rPr lang="en-US" smtClean="0"/>
              <a:t>3</a:t>
            </a:fld>
            <a:endParaRPr lang="en-US"/>
          </a:p>
        </p:txBody>
      </p:sp>
    </p:spTree>
    <p:extLst>
      <p:ext uri="{BB962C8B-B14F-4D97-AF65-F5344CB8AC3E}">
        <p14:creationId xmlns:p14="http://schemas.microsoft.com/office/powerpoint/2010/main" val="1506889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few notable limitations to traditional forced-choice measurement:</a:t>
            </a:r>
          </a:p>
          <a:p>
            <a:r>
              <a:rPr lang="en-US" dirty="0"/>
              <a:t>Lower reliability compared its Likert counterpart.</a:t>
            </a:r>
          </a:p>
          <a:p>
            <a:r>
              <a:rPr lang="en-US" dirty="0"/>
              <a:t>Less favorable respondent reactions, such as enjoyment, perceived utility, and cognitive demand, for example. Making people choose between statements may cause more negative reactions. </a:t>
            </a:r>
          </a:p>
          <a:p>
            <a:r>
              <a:rPr lang="en-US" dirty="0"/>
              <a:t>Traditional forced choice can also introduce randomness into individuals’ responses by forcing them to choose between statements that it may be difficult for them to decide between. In that situation, they may choose one randomly. </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48A8B3F-001F-421A-9E64-DBB9019B2C7B}" type="slidenum">
              <a:rPr lang="en-US" smtClean="0"/>
              <a:t>4</a:t>
            </a:fld>
            <a:endParaRPr lang="en-US"/>
          </a:p>
        </p:txBody>
      </p:sp>
    </p:spTree>
    <p:extLst>
      <p:ext uri="{BB962C8B-B14F-4D97-AF65-F5344CB8AC3E}">
        <p14:creationId xmlns:p14="http://schemas.microsoft.com/office/powerpoint/2010/main" val="926663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Compositional forced-choice measurement involves the distribution of a fixed number of points across multiple statements.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fixing the number of points individuals have to spread across the statements maintains the relative indication of preference that is characteristic of forced choice. </a:t>
            </a:r>
          </a:p>
        </p:txBody>
      </p:sp>
      <p:sp>
        <p:nvSpPr>
          <p:cNvPr id="4" name="Slide Number Placeholder 3"/>
          <p:cNvSpPr>
            <a:spLocks noGrp="1"/>
          </p:cNvSpPr>
          <p:nvPr>
            <p:ph type="sldNum" sz="quarter" idx="5"/>
          </p:nvPr>
        </p:nvSpPr>
        <p:spPr/>
        <p:txBody>
          <a:bodyPr/>
          <a:lstStyle/>
          <a:p>
            <a:fld id="{A48A8B3F-001F-421A-9E64-DBB9019B2C7B}" type="slidenum">
              <a:rPr lang="en-US" smtClean="0"/>
              <a:t>5</a:t>
            </a:fld>
            <a:endParaRPr lang="en-US"/>
          </a:p>
        </p:txBody>
      </p:sp>
    </p:spTree>
    <p:extLst>
      <p:ext uri="{BB962C8B-B14F-4D97-AF65-F5344CB8AC3E}">
        <p14:creationId xmlns:p14="http://schemas.microsoft.com/office/powerpoint/2010/main" val="4205268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have three statements again like in traditional forced choice, but now individuals are given 20 points to distribute across the statements rather than just indicating the order of preference. </a:t>
            </a:r>
          </a:p>
        </p:txBody>
      </p:sp>
      <p:sp>
        <p:nvSpPr>
          <p:cNvPr id="4" name="Slide Number Placeholder 3"/>
          <p:cNvSpPr>
            <a:spLocks noGrp="1"/>
          </p:cNvSpPr>
          <p:nvPr>
            <p:ph type="sldNum" sz="quarter" idx="5"/>
          </p:nvPr>
        </p:nvSpPr>
        <p:spPr/>
        <p:txBody>
          <a:bodyPr/>
          <a:lstStyle/>
          <a:p>
            <a:fld id="{A48A8B3F-001F-421A-9E64-DBB9019B2C7B}" type="slidenum">
              <a:rPr lang="en-US" smtClean="0"/>
              <a:t>6</a:t>
            </a:fld>
            <a:endParaRPr lang="en-US"/>
          </a:p>
        </p:txBody>
      </p:sp>
    </p:spTree>
    <p:extLst>
      <p:ext uri="{BB962C8B-B14F-4D97-AF65-F5344CB8AC3E}">
        <p14:creationId xmlns:p14="http://schemas.microsoft.com/office/powerpoint/2010/main" val="485961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Compositional forced-choice measurement may allow us to achieve higher reliability than traditional forced-choice measurement. </a:t>
            </a:r>
          </a:p>
          <a:p>
            <a:r>
              <a:rPr lang="en-US" dirty="0">
                <a:latin typeface="Times New Roman" panose="02020603050405020304" pitchFamily="18" charset="0"/>
                <a:cs typeface="Times New Roman" panose="02020603050405020304" pitchFamily="18" charset="0"/>
              </a:rPr>
              <a:t>Using compositional forced-choice could result in more favorable respondent reactions. Participants are not forced to choose between statements as harshly, and they are able to indicate some variation in the degree to which a statement is more or less like them. </a:t>
            </a:r>
          </a:p>
          <a:p>
            <a:r>
              <a:rPr lang="en-US" dirty="0">
                <a:latin typeface="Times New Roman" panose="02020603050405020304" pitchFamily="18" charset="0"/>
                <a:cs typeface="Times New Roman" panose="02020603050405020304" pitchFamily="18" charset="0"/>
              </a:rPr>
              <a:t>Compositional forced choice could allow us to maintain the benefits of traditional forced choice while allowing for relative indication of preferences. So, we can allow for variability in preference for statements without having to return to the Likert format. </a:t>
            </a:r>
            <a:endParaRPr lang="en-US" dirty="0"/>
          </a:p>
        </p:txBody>
      </p:sp>
      <p:sp>
        <p:nvSpPr>
          <p:cNvPr id="4" name="Slide Number Placeholder 3"/>
          <p:cNvSpPr>
            <a:spLocks noGrp="1"/>
          </p:cNvSpPr>
          <p:nvPr>
            <p:ph type="sldNum" sz="quarter" idx="5"/>
          </p:nvPr>
        </p:nvSpPr>
        <p:spPr/>
        <p:txBody>
          <a:bodyPr/>
          <a:lstStyle/>
          <a:p>
            <a:fld id="{A48A8B3F-001F-421A-9E64-DBB9019B2C7B}" type="slidenum">
              <a:rPr lang="en-US" smtClean="0"/>
              <a:t>7</a:t>
            </a:fld>
            <a:endParaRPr lang="en-US"/>
          </a:p>
        </p:txBody>
      </p:sp>
    </p:spTree>
    <p:extLst>
      <p:ext uri="{BB962C8B-B14F-4D97-AF65-F5344CB8AC3E}">
        <p14:creationId xmlns:p14="http://schemas.microsoft.com/office/powerpoint/2010/main" val="42161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few considerations to keep in mind with compositional forced choice measurement. </a:t>
            </a:r>
          </a:p>
          <a:p>
            <a:endParaRPr lang="en-US" dirty="0"/>
          </a:p>
          <a:p>
            <a:r>
              <a:rPr lang="en-US" dirty="0"/>
              <a:t>It may require more effort from respondents because they have to think about distributing the points and the extent to which they think one statement is more or less like them than another. This could result in increased cognitive demand, and subsequent reductions in respondent reactions if they find the measure to be too difficult or tiring. </a:t>
            </a:r>
          </a:p>
          <a:p>
            <a:endParaRPr lang="en-US" dirty="0"/>
          </a:p>
          <a:p>
            <a:r>
              <a:rPr lang="en-US" dirty="0"/>
              <a:t>Additionally, cognitive ability could be a confounding variable influencing personality scores. Having to think about the right way to distribute points could cause individuals to respond differently based on their cognitive ability level. </a:t>
            </a:r>
          </a:p>
        </p:txBody>
      </p:sp>
      <p:sp>
        <p:nvSpPr>
          <p:cNvPr id="4" name="Slide Number Placeholder 3"/>
          <p:cNvSpPr>
            <a:spLocks noGrp="1"/>
          </p:cNvSpPr>
          <p:nvPr>
            <p:ph type="sldNum" sz="quarter" idx="5"/>
          </p:nvPr>
        </p:nvSpPr>
        <p:spPr/>
        <p:txBody>
          <a:bodyPr/>
          <a:lstStyle/>
          <a:p>
            <a:fld id="{A48A8B3F-001F-421A-9E64-DBB9019B2C7B}" type="slidenum">
              <a:rPr lang="en-US" smtClean="0"/>
              <a:t>8</a:t>
            </a:fld>
            <a:endParaRPr lang="en-US"/>
          </a:p>
        </p:txBody>
      </p:sp>
    </p:spTree>
    <p:extLst>
      <p:ext uri="{BB962C8B-B14F-4D97-AF65-F5344CB8AC3E}">
        <p14:creationId xmlns:p14="http://schemas.microsoft.com/office/powerpoint/2010/main" val="495642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Evaluate the potential of compositional forced-choice measurement for assessing personality.</a:t>
            </a:r>
          </a:p>
          <a:p>
            <a:r>
              <a:rPr lang="en-US" dirty="0">
                <a:latin typeface="Times New Roman" panose="02020603050405020304" pitchFamily="18" charset="0"/>
                <a:cs typeface="Times New Roman" panose="02020603050405020304" pitchFamily="18" charset="0"/>
              </a:rPr>
              <a:t>There is currently no empirical study evaluating the benefits and limitations of CFC. </a:t>
            </a:r>
          </a:p>
          <a:p>
            <a:r>
              <a:rPr lang="en-US" dirty="0">
                <a:latin typeface="Times New Roman" panose="02020603050405020304" pitchFamily="18" charset="0"/>
                <a:cs typeface="Times New Roman" panose="02020603050405020304" pitchFamily="18" charset="0"/>
              </a:rPr>
              <a:t>There is a need to conduct a study to determine which of these potential benefits and limitations are present and how influential they may be. </a:t>
            </a:r>
          </a:p>
        </p:txBody>
      </p:sp>
      <p:sp>
        <p:nvSpPr>
          <p:cNvPr id="4" name="Slide Number Placeholder 3"/>
          <p:cNvSpPr>
            <a:spLocks noGrp="1"/>
          </p:cNvSpPr>
          <p:nvPr>
            <p:ph type="sldNum" sz="quarter" idx="5"/>
          </p:nvPr>
        </p:nvSpPr>
        <p:spPr/>
        <p:txBody>
          <a:bodyPr/>
          <a:lstStyle/>
          <a:p>
            <a:fld id="{A48A8B3F-001F-421A-9E64-DBB9019B2C7B}" type="slidenum">
              <a:rPr lang="en-US" smtClean="0"/>
              <a:t>9</a:t>
            </a:fld>
            <a:endParaRPr lang="en-US"/>
          </a:p>
        </p:txBody>
      </p:sp>
    </p:spTree>
    <p:extLst>
      <p:ext uri="{BB962C8B-B14F-4D97-AF65-F5344CB8AC3E}">
        <p14:creationId xmlns:p14="http://schemas.microsoft.com/office/powerpoint/2010/main" val="157089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87ECE-2E41-BFC9-363C-1DC918844A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3C1E47-72C1-BB1E-1CC5-92DE3D5EA9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C54289-C639-FF76-FBA0-10D82C929754}"/>
              </a:ext>
            </a:extLst>
          </p:cNvPr>
          <p:cNvSpPr>
            <a:spLocks noGrp="1"/>
          </p:cNvSpPr>
          <p:nvPr>
            <p:ph type="dt" sz="half" idx="10"/>
          </p:nvPr>
        </p:nvSpPr>
        <p:spPr/>
        <p:txBody>
          <a:bodyPr/>
          <a:lstStyle/>
          <a:p>
            <a:fld id="{A7F0AC56-92C6-4848-80AC-A0EE2CBD88F1}" type="datetime1">
              <a:rPr lang="en-US" smtClean="0"/>
              <a:t>11/14/2024</a:t>
            </a:fld>
            <a:endParaRPr lang="en-US"/>
          </a:p>
        </p:txBody>
      </p:sp>
      <p:sp>
        <p:nvSpPr>
          <p:cNvPr id="5" name="Footer Placeholder 4">
            <a:extLst>
              <a:ext uri="{FF2B5EF4-FFF2-40B4-BE49-F238E27FC236}">
                <a16:creationId xmlns:a16="http://schemas.microsoft.com/office/drawing/2014/main" id="{E8A8A94D-49A5-83F9-6602-7DF890629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10A633-DD1B-6108-468D-6789D99CF14C}"/>
              </a:ext>
            </a:extLst>
          </p:cNvPr>
          <p:cNvSpPr>
            <a:spLocks noGrp="1"/>
          </p:cNvSpPr>
          <p:nvPr>
            <p:ph type="sldNum" sz="quarter" idx="12"/>
          </p:nvPr>
        </p:nvSpPr>
        <p:spPr/>
        <p:txBody>
          <a:bodyPr/>
          <a:lstStyle/>
          <a:p>
            <a:fld id="{637B6EAF-D2C7-4242-B08A-EE1C45F4C8A8}" type="slidenum">
              <a:rPr lang="en-US" smtClean="0"/>
              <a:t>‹#›</a:t>
            </a:fld>
            <a:endParaRPr lang="en-US"/>
          </a:p>
        </p:txBody>
      </p:sp>
    </p:spTree>
    <p:extLst>
      <p:ext uri="{BB962C8B-B14F-4D97-AF65-F5344CB8AC3E}">
        <p14:creationId xmlns:p14="http://schemas.microsoft.com/office/powerpoint/2010/main" val="312506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D3927-3752-CD3B-DD53-4E7B03ED0500}"/>
              </a:ext>
            </a:extLst>
          </p:cNvPr>
          <p:cNvSpPr>
            <a:spLocks noGrp="1"/>
          </p:cNvSpPr>
          <p:nvPr>
            <p:ph type="title"/>
          </p:nvPr>
        </p:nvSpPr>
        <p:spPr>
          <a:xfrm>
            <a:off x="251114" y="341314"/>
            <a:ext cx="10515600" cy="781338"/>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83C939F-8E4F-AD0D-6045-59EB5A765712}"/>
              </a:ext>
            </a:extLst>
          </p:cNvPr>
          <p:cNvSpPr>
            <a:spLocks noGrp="1"/>
          </p:cNvSpPr>
          <p:nvPr>
            <p:ph idx="1"/>
          </p:nvPr>
        </p:nvSpPr>
        <p:spPr>
          <a:xfrm>
            <a:off x="251114" y="131127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913882D-28FD-6DBD-9C78-E45B3607C9DC}"/>
              </a:ext>
            </a:extLst>
          </p:cNvPr>
          <p:cNvSpPr>
            <a:spLocks noGrp="1"/>
          </p:cNvSpPr>
          <p:nvPr>
            <p:ph type="sldNum" sz="quarter" idx="12"/>
          </p:nvPr>
        </p:nvSpPr>
        <p:spPr>
          <a:xfrm>
            <a:off x="0" y="6492875"/>
            <a:ext cx="429490" cy="365125"/>
          </a:xfrm>
        </p:spPr>
        <p:txBody>
          <a:bodyPr/>
          <a:lstStyle/>
          <a:p>
            <a:fld id="{637B6EAF-D2C7-4242-B08A-EE1C45F4C8A8}" type="slidenum">
              <a:rPr lang="en-US" smtClean="0"/>
              <a:t>‹#›</a:t>
            </a:fld>
            <a:endParaRPr lang="en-US"/>
          </a:p>
        </p:txBody>
      </p:sp>
    </p:spTree>
    <p:extLst>
      <p:ext uri="{BB962C8B-B14F-4D97-AF65-F5344CB8AC3E}">
        <p14:creationId xmlns:p14="http://schemas.microsoft.com/office/powerpoint/2010/main" val="40035807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41B31-A025-06D9-C15A-8923E25DE1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568BFA-A277-9BA5-EF50-A313C9C76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995F8-7A16-3285-2A24-98888125B0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616595-0317-4B32-8F83-4436C41FE95F}" type="datetime1">
              <a:rPr lang="en-US" smtClean="0"/>
              <a:t>11/14/2024</a:t>
            </a:fld>
            <a:endParaRPr lang="en-US"/>
          </a:p>
        </p:txBody>
      </p:sp>
      <p:sp>
        <p:nvSpPr>
          <p:cNvPr id="5" name="Footer Placeholder 4">
            <a:extLst>
              <a:ext uri="{FF2B5EF4-FFF2-40B4-BE49-F238E27FC236}">
                <a16:creationId xmlns:a16="http://schemas.microsoft.com/office/drawing/2014/main" id="{E7FE1DF7-44A0-47D7-02D8-C8FD716D8F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20AF581-3A7C-6068-55F8-D1492829CF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7B6EAF-D2C7-4242-B08A-EE1C45F4C8A8}" type="slidenum">
              <a:rPr lang="en-US" smtClean="0"/>
              <a:t>‹#›</a:t>
            </a:fld>
            <a:endParaRPr lang="en-US"/>
          </a:p>
        </p:txBody>
      </p:sp>
    </p:spTree>
    <p:extLst>
      <p:ext uri="{BB962C8B-B14F-4D97-AF65-F5344CB8AC3E}">
        <p14:creationId xmlns:p14="http://schemas.microsoft.com/office/powerpoint/2010/main" val="277262481"/>
      </p:ext>
    </p:extLst>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F7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15FDE-76A7-08AA-7A3D-918FCC1BA8F1}"/>
              </a:ext>
            </a:extLst>
          </p:cNvPr>
          <p:cNvSpPr>
            <a:spLocks noGrp="1"/>
          </p:cNvSpPr>
          <p:nvPr>
            <p:ph type="ctrTitle"/>
          </p:nvPr>
        </p:nvSpPr>
        <p:spPr>
          <a:xfrm>
            <a:off x="1343984" y="1139409"/>
            <a:ext cx="9504032" cy="2387600"/>
          </a:xfrm>
        </p:spPr>
        <p:txBody>
          <a:bodyPr>
            <a:normAutofit fontScale="90000"/>
          </a:bodyPr>
          <a:lstStyle/>
          <a:p>
            <a:r>
              <a:rPr lang="en-US" dirty="0">
                <a:solidFill>
                  <a:srgbClr val="FF5F0F"/>
                </a:solidFill>
                <a:latin typeface="Times New Roman" panose="02020603050405020304" pitchFamily="18" charset="0"/>
                <a:cs typeface="Times New Roman" panose="02020603050405020304" pitchFamily="18" charset="0"/>
              </a:rPr>
              <a:t>Pros and Cons of Compositional Forced-Choice Measurement</a:t>
            </a:r>
          </a:p>
        </p:txBody>
      </p:sp>
      <p:sp>
        <p:nvSpPr>
          <p:cNvPr id="3" name="Subtitle 2">
            <a:extLst>
              <a:ext uri="{FF2B5EF4-FFF2-40B4-BE49-F238E27FC236}">
                <a16:creationId xmlns:a16="http://schemas.microsoft.com/office/drawing/2014/main" id="{53E6D224-EF2C-AC46-6B43-94A265D061AB}"/>
              </a:ext>
            </a:extLst>
          </p:cNvPr>
          <p:cNvSpPr>
            <a:spLocks noGrp="1"/>
          </p:cNvSpPr>
          <p:nvPr>
            <p:ph type="subTitle" idx="1"/>
          </p:nvPr>
        </p:nvSpPr>
        <p:spPr>
          <a:xfrm>
            <a:off x="560717" y="3648045"/>
            <a:ext cx="11070566" cy="1959125"/>
          </a:xfrm>
        </p:spPr>
        <p:txBody>
          <a:bodyPr>
            <a:normAutofit/>
          </a:bodyPr>
          <a:lstStyle/>
          <a:p>
            <a:r>
              <a:rPr lang="en-US" dirty="0">
                <a:solidFill>
                  <a:srgbClr val="FF5F0F"/>
                </a:solidFill>
                <a:latin typeface="Times New Roman" panose="02020603050405020304" pitchFamily="18" charset="0"/>
                <a:cs typeface="Times New Roman" panose="02020603050405020304" pitchFamily="18" charset="0"/>
              </a:rPr>
              <a:t>Thielges, Austin</a:t>
            </a:r>
            <a:r>
              <a:rPr lang="en-US" baseline="30000" dirty="0">
                <a:solidFill>
                  <a:srgbClr val="FF5F0F"/>
                </a:solidFill>
                <a:latin typeface="Times New Roman" panose="02020603050405020304" pitchFamily="18" charset="0"/>
                <a:cs typeface="Times New Roman" panose="02020603050405020304" pitchFamily="18" charset="0"/>
              </a:rPr>
              <a:t>1</a:t>
            </a:r>
            <a:r>
              <a:rPr lang="en-US" dirty="0">
                <a:solidFill>
                  <a:srgbClr val="FF5F0F"/>
                </a:solidFill>
                <a:latin typeface="Times New Roman" panose="02020603050405020304" pitchFamily="18" charset="0"/>
                <a:cs typeface="Times New Roman" panose="02020603050405020304" pitchFamily="18" charset="0"/>
              </a:rPr>
              <a:t> &amp; Zhang, Bo</a:t>
            </a:r>
            <a:r>
              <a:rPr lang="en-US" baseline="30000" dirty="0">
                <a:solidFill>
                  <a:srgbClr val="FF5F0F"/>
                </a:solidFill>
                <a:latin typeface="Times New Roman" panose="02020603050405020304" pitchFamily="18" charset="0"/>
                <a:cs typeface="Times New Roman" panose="02020603050405020304" pitchFamily="18" charset="0"/>
              </a:rPr>
              <a:t>1,2</a:t>
            </a:r>
            <a:endParaRPr lang="en-US" dirty="0">
              <a:solidFill>
                <a:srgbClr val="FF5F0F"/>
              </a:solidFill>
              <a:latin typeface="Times New Roman" panose="02020603050405020304" pitchFamily="18" charset="0"/>
              <a:cs typeface="Times New Roman" panose="02020603050405020304" pitchFamily="18" charset="0"/>
            </a:endParaRPr>
          </a:p>
          <a:p>
            <a:r>
              <a:rPr lang="en-US" baseline="30000" dirty="0">
                <a:solidFill>
                  <a:srgbClr val="FF5F0F"/>
                </a:solidFill>
                <a:latin typeface="Times New Roman" panose="02020603050405020304" pitchFamily="18" charset="0"/>
                <a:cs typeface="Times New Roman" panose="02020603050405020304" pitchFamily="18" charset="0"/>
              </a:rPr>
              <a:t>1</a:t>
            </a:r>
            <a:r>
              <a:rPr lang="en-US" dirty="0">
                <a:solidFill>
                  <a:srgbClr val="FF5F0F"/>
                </a:solidFill>
                <a:latin typeface="Times New Roman" panose="02020603050405020304" pitchFamily="18" charset="0"/>
                <a:cs typeface="Times New Roman" panose="02020603050405020304" pitchFamily="18" charset="0"/>
              </a:rPr>
              <a:t>Department of Psychology, University of Illinois Urbana-Champaign</a:t>
            </a:r>
          </a:p>
          <a:p>
            <a:r>
              <a:rPr lang="en-US" baseline="30000" dirty="0">
                <a:solidFill>
                  <a:srgbClr val="FF5F0F"/>
                </a:solidFill>
                <a:latin typeface="Times New Roman" panose="02020603050405020304" pitchFamily="18" charset="0"/>
                <a:cs typeface="Times New Roman" panose="02020603050405020304" pitchFamily="18" charset="0"/>
              </a:rPr>
              <a:t>2</a:t>
            </a:r>
            <a:r>
              <a:rPr lang="en-US" dirty="0">
                <a:solidFill>
                  <a:srgbClr val="FF5F0F"/>
                </a:solidFill>
                <a:latin typeface="Times New Roman" panose="02020603050405020304" pitchFamily="18" charset="0"/>
                <a:cs typeface="Times New Roman" panose="02020603050405020304" pitchFamily="18" charset="0"/>
              </a:rPr>
              <a:t>School of Labor and Employment Relations, University of Illinois Urbana-Champaign</a:t>
            </a:r>
          </a:p>
        </p:txBody>
      </p:sp>
      <p:pic>
        <p:nvPicPr>
          <p:cNvPr id="13" name="Picture 12" descr="A orange and blue letter i&#10;&#10;Description automatically generated">
            <a:extLst>
              <a:ext uri="{FF2B5EF4-FFF2-40B4-BE49-F238E27FC236}">
                <a16:creationId xmlns:a16="http://schemas.microsoft.com/office/drawing/2014/main" id="{300844D4-F8E9-7365-6FF9-231218221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4" name="Slide Number Placeholder 6">
            <a:extLst>
              <a:ext uri="{FF2B5EF4-FFF2-40B4-BE49-F238E27FC236}">
                <a16:creationId xmlns:a16="http://schemas.microsoft.com/office/drawing/2014/main" id="{7FBD0DBA-62A8-27EF-3A2F-3DF51A4196F4}"/>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0863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The Present Study</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Examine potential benefits and limitations</a:t>
            </a:r>
          </a:p>
          <a:p>
            <a:r>
              <a:rPr lang="en-US" dirty="0">
                <a:latin typeface="Times New Roman" panose="02020603050405020304" pitchFamily="18" charset="0"/>
                <a:cs typeface="Times New Roman" panose="02020603050405020304" pitchFamily="18" charset="0"/>
              </a:rPr>
              <a:t>Compare Likert and CFC conditions</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Their psychometric properties</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Respondent reactions</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Potential cognitive ability interference</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Completion time</a:t>
            </a: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492CA8A9-62A2-C728-3D9F-B6BE64D7F6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225C670C-C9A4-F3D2-CDDE-9AF8EDF0FA51}"/>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10</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49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F6275-7127-130E-39B7-2924946C80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1BC2ED-B08A-A93C-5C08-042DE27D4B27}"/>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Sample</a:t>
            </a:r>
          </a:p>
        </p:txBody>
      </p:sp>
      <p:sp>
        <p:nvSpPr>
          <p:cNvPr id="3" name="Content Placeholder 2">
            <a:extLst>
              <a:ext uri="{FF2B5EF4-FFF2-40B4-BE49-F238E27FC236}">
                <a16:creationId xmlns:a16="http://schemas.microsoft.com/office/drawing/2014/main" id="{1FC04812-4148-E86A-847A-A38A1EDD13A5}"/>
              </a:ext>
            </a:extLst>
          </p:cNvPr>
          <p:cNvSpPr>
            <a:spLocks noGrp="1"/>
          </p:cNvSpPr>
          <p:nvPr>
            <p:ph idx="1"/>
          </p:nvPr>
        </p:nvSpPr>
        <p:spPr/>
        <p:txBody>
          <a:bodyPr/>
          <a:lstStyle/>
          <a:p>
            <a:pPr>
              <a:spcBef>
                <a:spcPts val="600"/>
              </a:spcBef>
              <a:spcAft>
                <a:spcPts val="600"/>
              </a:spcAft>
            </a:pPr>
            <a:r>
              <a:rPr lang="en-US" dirty="0">
                <a:latin typeface="Times New Roman" panose="02020603050405020304" pitchFamily="18" charset="0"/>
                <a:cs typeface="Times New Roman" panose="02020603050405020304" pitchFamily="18" charset="0"/>
              </a:rPr>
              <a:t>Prolific Sample</a:t>
            </a:r>
          </a:p>
          <a:p>
            <a:pPr lvl="1">
              <a:spcBef>
                <a:spcPts val="600"/>
              </a:spcBef>
              <a:spcAft>
                <a:spcPts val="600"/>
              </a:spcAf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377 individuals</a:t>
            </a:r>
          </a:p>
          <a:p>
            <a:pPr lvl="1">
              <a:spcBef>
                <a:spcPts val="600"/>
              </a:spcBef>
              <a:spcAft>
                <a:spcPts val="600"/>
              </a:spcAf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Mean Age: 37.25 (</a:t>
            </a:r>
            <a:r>
              <a:rPr lang="en-US" i="1" dirty="0">
                <a:latin typeface="Times New Roman" panose="02020603050405020304" pitchFamily="18" charset="0"/>
                <a:cs typeface="Times New Roman" panose="02020603050405020304" pitchFamily="18" charset="0"/>
              </a:rPr>
              <a:t>SD = </a:t>
            </a:r>
            <a:r>
              <a:rPr lang="en-US" dirty="0">
                <a:latin typeface="Times New Roman" panose="02020603050405020304" pitchFamily="18" charset="0"/>
                <a:cs typeface="Times New Roman" panose="02020603050405020304" pitchFamily="18" charset="0"/>
              </a:rPr>
              <a:t>12.09)</a:t>
            </a:r>
          </a:p>
          <a:p>
            <a:pPr lvl="1">
              <a:spcBef>
                <a:spcPts val="600"/>
              </a:spcBef>
              <a:spcAft>
                <a:spcPts val="600"/>
              </a:spcAf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Gender: 182 male, 153 female, 42 missing/other</a:t>
            </a:r>
          </a:p>
          <a:p>
            <a:pPr lvl="1">
              <a:spcBef>
                <a:spcPts val="600"/>
              </a:spcBef>
              <a:spcAft>
                <a:spcPts val="600"/>
              </a:spcAf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Mean Work Experience: 15.15 years (</a:t>
            </a:r>
            <a:r>
              <a:rPr lang="en-US" i="1" dirty="0">
                <a:latin typeface="Times New Roman" panose="02020603050405020304" pitchFamily="18" charset="0"/>
                <a:cs typeface="Times New Roman" panose="02020603050405020304" pitchFamily="18" charset="0"/>
              </a:rPr>
              <a:t>SD = </a:t>
            </a:r>
            <a:r>
              <a:rPr lang="en-US" dirty="0">
                <a:latin typeface="Times New Roman" panose="02020603050405020304" pitchFamily="18" charset="0"/>
                <a:cs typeface="Times New Roman" panose="02020603050405020304" pitchFamily="18" charset="0"/>
              </a:rPr>
              <a:t>11.14)</a:t>
            </a:r>
          </a:p>
          <a:p>
            <a:pPr lvl="1">
              <a:spcBef>
                <a:spcPts val="600"/>
              </a:spcBef>
              <a:spcAft>
                <a:spcPts val="600"/>
              </a:spcAf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Employment: 175 full time (35+ hours/week), 34 part time, 41 self-employed, 43 unemployed</a:t>
            </a:r>
          </a:p>
        </p:txBody>
      </p:sp>
      <p:pic>
        <p:nvPicPr>
          <p:cNvPr id="4" name="Picture 3" descr="A orange and blue letter i&#10;&#10;Description automatically generated">
            <a:extLst>
              <a:ext uri="{FF2B5EF4-FFF2-40B4-BE49-F238E27FC236}">
                <a16:creationId xmlns:a16="http://schemas.microsoft.com/office/drawing/2014/main" id="{474677F7-4DA5-F67E-7314-B953074801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CD3C3504-9095-8CF9-EE21-8E9D5AB35427}"/>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11</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17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F188B-DDBE-EDFD-EA31-26771A57B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78F55F-77AA-345F-76A1-19A21152484B}"/>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Conditions</a:t>
            </a:r>
          </a:p>
        </p:txBody>
      </p:sp>
      <p:sp>
        <p:nvSpPr>
          <p:cNvPr id="3" name="Content Placeholder 2">
            <a:extLst>
              <a:ext uri="{FF2B5EF4-FFF2-40B4-BE49-F238E27FC236}">
                <a16:creationId xmlns:a16="http://schemas.microsoft.com/office/drawing/2014/main" id="{AF16B7E6-E47B-C374-A9B6-076A99B08CB1}"/>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Faking and Honest Conditions (Within-Subject)</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2-week interval </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Counterbalanced order</a:t>
            </a:r>
          </a:p>
          <a:p>
            <a:pPr lvl="1">
              <a:buFont typeface="Courier New" panose="02070309020205020404" pitchFamily="49" charset="0"/>
              <a:buChar char="o"/>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CFC Conditions (Between-Subject)</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20 points (CFC-20)</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100 points (CFC-100)</a:t>
            </a:r>
          </a:p>
        </p:txBody>
      </p:sp>
      <p:pic>
        <p:nvPicPr>
          <p:cNvPr id="4" name="Picture 3" descr="A orange and blue letter i&#10;&#10;Description automatically generated">
            <a:extLst>
              <a:ext uri="{FF2B5EF4-FFF2-40B4-BE49-F238E27FC236}">
                <a16:creationId xmlns:a16="http://schemas.microsoft.com/office/drawing/2014/main" id="{0F4CADC4-D033-38F2-4D4F-3979C284E5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98B7C959-36D7-8101-64C1-267B7C1CEE7C}"/>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12</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647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FF298-1603-4882-49DF-D7DD55A607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806854-EC12-1FE1-F1DE-1DA724F861B9}"/>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Measures</a:t>
            </a:r>
          </a:p>
        </p:txBody>
      </p:sp>
      <p:sp>
        <p:nvSpPr>
          <p:cNvPr id="3" name="Content Placeholder 2">
            <a:extLst>
              <a:ext uri="{FF2B5EF4-FFF2-40B4-BE49-F238E27FC236}">
                <a16:creationId xmlns:a16="http://schemas.microsoft.com/office/drawing/2014/main" id="{BD388F8E-6A81-E3A5-7EFC-8C8C5A4DC9DF}"/>
              </a:ext>
            </a:extLst>
          </p:cNvPr>
          <p:cNvSpPr>
            <a:spLocks noGrp="1"/>
          </p:cNvSpPr>
          <p:nvPr>
            <p:ph idx="1"/>
          </p:nvPr>
        </p:nvSpPr>
        <p:spPr/>
        <p:txBody>
          <a:bodyPr>
            <a:normAutofit/>
          </a:bodyPr>
          <a:lstStyle/>
          <a:p>
            <a:r>
              <a:rPr lang="en-US" sz="2000" b="1" dirty="0">
                <a:latin typeface="Times New Roman" panose="02020603050405020304" pitchFamily="18" charset="0"/>
                <a:cs typeface="Times New Roman" panose="02020603050405020304" pitchFamily="18" charset="0"/>
              </a:rPr>
              <a:t>Big Five Inventory – 2 (Soto &amp; John, 2016)</a:t>
            </a:r>
          </a:p>
          <a:p>
            <a:r>
              <a:rPr lang="en-US" sz="2000" dirty="0">
                <a:latin typeface="Times New Roman" panose="02020603050405020304" pitchFamily="18" charset="0"/>
                <a:cs typeface="Times New Roman" panose="02020603050405020304" pitchFamily="18" charset="0"/>
              </a:rPr>
              <a:t>Job Performance (Williams &amp; Anderson, 1991)</a:t>
            </a:r>
          </a:p>
          <a:p>
            <a:r>
              <a:rPr lang="en-US" sz="2000" dirty="0">
                <a:latin typeface="Times New Roman" panose="02020603050405020304" pitchFamily="18" charset="0"/>
                <a:cs typeface="Times New Roman" panose="02020603050405020304" pitchFamily="18" charset="0"/>
              </a:rPr>
              <a:t>Organizational Citizenship Behavior (Williams &amp; Anderson, 1991)</a:t>
            </a:r>
          </a:p>
          <a:p>
            <a:r>
              <a:rPr lang="en-US" sz="2000" dirty="0">
                <a:latin typeface="Times New Roman" panose="02020603050405020304" pitchFamily="18" charset="0"/>
                <a:cs typeface="Times New Roman" panose="02020603050405020304" pitchFamily="18" charset="0"/>
              </a:rPr>
              <a:t>Counterproductive Work Behavior (Items 1-3 from Bennett &amp; Robinson, 2000; Item 4 from Williams &amp; Anderson, 1991)</a:t>
            </a:r>
          </a:p>
          <a:p>
            <a:r>
              <a:rPr lang="en-US" sz="2000" dirty="0">
                <a:latin typeface="Times New Roman" panose="02020603050405020304" pitchFamily="18" charset="0"/>
                <a:cs typeface="Times New Roman" panose="02020603050405020304" pitchFamily="18" charset="0"/>
              </a:rPr>
              <a:t>Withdrawal (Item 1 from Williams &amp; Anderson, 1991; Items 2-4 from </a:t>
            </a:r>
            <a:r>
              <a:rPr lang="en-US" sz="2000" dirty="0" err="1">
                <a:latin typeface="Times New Roman" panose="02020603050405020304" pitchFamily="18" charset="0"/>
                <a:cs typeface="Times New Roman" panose="02020603050405020304" pitchFamily="18" charset="0"/>
              </a:rPr>
              <a:t>Hanisch</a:t>
            </a:r>
            <a:r>
              <a:rPr lang="en-US" sz="2000" dirty="0">
                <a:latin typeface="Times New Roman" panose="02020603050405020304" pitchFamily="18" charset="0"/>
                <a:cs typeface="Times New Roman" panose="02020603050405020304" pitchFamily="18" charset="0"/>
              </a:rPr>
              <a:t> &amp; Hulin, 1990)</a:t>
            </a:r>
          </a:p>
          <a:p>
            <a:r>
              <a:rPr lang="en-US" sz="2000" dirty="0">
                <a:latin typeface="Times New Roman" panose="02020603050405020304" pitchFamily="18" charset="0"/>
                <a:cs typeface="Times New Roman" panose="02020603050405020304" pitchFamily="18" charset="0"/>
              </a:rPr>
              <a:t>Turnover Intentions (Crossley et al., 2002)</a:t>
            </a:r>
          </a:p>
          <a:p>
            <a:r>
              <a:rPr lang="en-US" sz="2000" dirty="0">
                <a:latin typeface="Times New Roman" panose="02020603050405020304" pitchFamily="18" charset="0"/>
                <a:cs typeface="Times New Roman" panose="02020603050405020304" pitchFamily="18" charset="0"/>
              </a:rPr>
              <a:t>Job Satisfaction (Spector, 1985)</a:t>
            </a:r>
          </a:p>
          <a:p>
            <a:r>
              <a:rPr lang="en-US" sz="2000" dirty="0">
                <a:latin typeface="Times New Roman" panose="02020603050405020304" pitchFamily="18" charset="0"/>
                <a:cs typeface="Times New Roman" panose="02020603050405020304" pitchFamily="18" charset="0"/>
              </a:rPr>
              <a:t>Subjective Well-Being (Diener et al., 1985)</a:t>
            </a:r>
          </a:p>
          <a:p>
            <a:r>
              <a:rPr lang="en-US" sz="2000" dirty="0">
                <a:latin typeface="Times New Roman" panose="02020603050405020304" pitchFamily="18" charset="0"/>
                <a:cs typeface="Times New Roman" panose="02020603050405020304" pitchFamily="18" charset="0"/>
              </a:rPr>
              <a:t>General Mental Ability (GMA-60; Arthur, 2017)</a:t>
            </a:r>
          </a:p>
          <a:p>
            <a:pPr marL="0" indent="0">
              <a:buNone/>
            </a:pPr>
            <a:endParaRPr lang="en-US" sz="2000"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AAF1D34F-B570-1C3D-085F-2E58CC4CBB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29AFA22B-2114-4351-C6B2-84D76347B421}"/>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13</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7681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Respondent Reaction Measures </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respondent reaction measures assess:</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Perceived Accuracy</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Perceived Difficulty</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Enjoyment</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Cognitive Demand</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Perceived Fakability</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Perceived Utility</a:t>
            </a:r>
          </a:p>
          <a:p>
            <a:r>
              <a:rPr lang="en-US" dirty="0">
                <a:latin typeface="Times New Roman" panose="02020603050405020304" pitchFamily="18" charset="0"/>
                <a:cs typeface="Times New Roman" panose="02020603050405020304" pitchFamily="18" charset="0"/>
              </a:rPr>
              <a:t>Different between faking and honest conditions</a:t>
            </a:r>
          </a:p>
          <a:p>
            <a:endParaRPr lang="en-US" dirty="0">
              <a:latin typeface="Times New Roman" panose="02020603050405020304" pitchFamily="18" charset="0"/>
              <a:cs typeface="Times New Roman" panose="02020603050405020304" pitchFamily="18" charset="0"/>
            </a:endParaRPr>
          </a:p>
          <a:p>
            <a:pPr marL="457200" lvl="1" indent="0">
              <a:buNone/>
            </a:pPr>
            <a:endParaRPr lang="en-US" sz="2800"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7C19AADF-F9F7-886A-043B-A672F239E5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6" name="Slide Number Placeholder 6">
            <a:extLst>
              <a:ext uri="{FF2B5EF4-FFF2-40B4-BE49-F238E27FC236}">
                <a16:creationId xmlns:a16="http://schemas.microsoft.com/office/drawing/2014/main" id="{A5C8C37F-F8D8-612B-80F7-C78ED740BEBE}"/>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14</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53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909FF-2CFE-AECA-B825-E0E5CFD8C6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9C05AA-3F32-82E2-3B8B-A6C18E28F73C}"/>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Model Fit</a:t>
            </a:r>
          </a:p>
        </p:txBody>
      </p:sp>
      <p:pic>
        <p:nvPicPr>
          <p:cNvPr id="4" name="Picture 3" descr="A orange and blue letter i&#10;&#10;Description automatically generated">
            <a:extLst>
              <a:ext uri="{FF2B5EF4-FFF2-40B4-BE49-F238E27FC236}">
                <a16:creationId xmlns:a16="http://schemas.microsoft.com/office/drawing/2014/main" id="{6388C50C-4178-2BA1-833C-23DB8C4D2C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E09C5FF5-4D81-3D1C-BCE2-161EFE11EA44}"/>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15</a:t>
            </a:fld>
            <a:endParaRPr lang="en-US" sz="2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4F2FEB7E-ECB5-47E3-05ED-03013FDDF9F8}"/>
              </a:ext>
            </a:extLst>
          </p:cNvPr>
          <p:cNvPicPr>
            <a:picLocks noChangeAspect="1"/>
          </p:cNvPicPr>
          <p:nvPr/>
        </p:nvPicPr>
        <p:blipFill>
          <a:blip r:embed="rId4"/>
          <a:stretch>
            <a:fillRect/>
          </a:stretch>
        </p:blipFill>
        <p:spPr>
          <a:xfrm>
            <a:off x="775442" y="1340478"/>
            <a:ext cx="10641116" cy="4177043"/>
          </a:xfrm>
          <a:prstGeom prst="rect">
            <a:avLst/>
          </a:prstGeom>
        </p:spPr>
      </p:pic>
    </p:spTree>
    <p:extLst>
      <p:ext uri="{BB962C8B-B14F-4D97-AF65-F5344CB8AC3E}">
        <p14:creationId xmlns:p14="http://schemas.microsoft.com/office/powerpoint/2010/main" val="1234580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63C5B-D0FA-014E-1FC1-7F558BDBF8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87D273-A5CE-3812-CD3A-35CF8A4116A2}"/>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Reliability</a:t>
            </a:r>
          </a:p>
        </p:txBody>
      </p:sp>
      <p:pic>
        <p:nvPicPr>
          <p:cNvPr id="4" name="Picture 3" descr="A orange and blue letter i&#10;&#10;Description automatically generated">
            <a:extLst>
              <a:ext uri="{FF2B5EF4-FFF2-40B4-BE49-F238E27FC236}">
                <a16:creationId xmlns:a16="http://schemas.microsoft.com/office/drawing/2014/main" id="{9D51F956-0903-3235-F953-F3008D1202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BE064824-5466-C901-8462-3C07CA9A1525}"/>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16</a:t>
            </a:fld>
            <a:endParaRPr lang="en-US" sz="2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860CB1BD-A6B8-9B48-AA49-BE98963FA948}"/>
              </a:ext>
            </a:extLst>
          </p:cNvPr>
          <p:cNvPicPr>
            <a:picLocks noChangeAspect="1"/>
          </p:cNvPicPr>
          <p:nvPr/>
        </p:nvPicPr>
        <p:blipFill>
          <a:blip r:embed="rId4"/>
          <a:stretch>
            <a:fillRect/>
          </a:stretch>
        </p:blipFill>
        <p:spPr>
          <a:xfrm>
            <a:off x="1448093" y="1195386"/>
            <a:ext cx="9295814" cy="5321300"/>
          </a:xfrm>
          <a:prstGeom prst="rect">
            <a:avLst/>
          </a:prstGeom>
        </p:spPr>
      </p:pic>
    </p:spTree>
    <p:extLst>
      <p:ext uri="{BB962C8B-B14F-4D97-AF65-F5344CB8AC3E}">
        <p14:creationId xmlns:p14="http://schemas.microsoft.com/office/powerpoint/2010/main" val="2021887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47CC1-A27D-FC7E-75D2-5D48710545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84D561-997E-C0BE-06E5-B28F706E873B}"/>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Convergent Validity</a:t>
            </a:r>
          </a:p>
        </p:txBody>
      </p:sp>
      <p:pic>
        <p:nvPicPr>
          <p:cNvPr id="4" name="Picture 3" descr="A orange and blue letter i&#10;&#10;Description automatically generated">
            <a:extLst>
              <a:ext uri="{FF2B5EF4-FFF2-40B4-BE49-F238E27FC236}">
                <a16:creationId xmlns:a16="http://schemas.microsoft.com/office/drawing/2014/main" id="{61056AE5-7B2F-B187-5D7D-23E4752B68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B2143176-B66A-EFA1-2529-EFCC380F17FD}"/>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17</a:t>
            </a:fld>
            <a:endParaRPr lang="en-US"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CC9BF8FE-C68B-2BFB-040B-D9477C74521F}"/>
              </a:ext>
            </a:extLst>
          </p:cNvPr>
          <p:cNvPicPr>
            <a:picLocks noChangeAspect="1"/>
          </p:cNvPicPr>
          <p:nvPr/>
        </p:nvPicPr>
        <p:blipFill>
          <a:blip r:embed="rId4"/>
          <a:stretch>
            <a:fillRect/>
          </a:stretch>
        </p:blipFill>
        <p:spPr>
          <a:xfrm>
            <a:off x="3059644" y="1213860"/>
            <a:ext cx="6072711" cy="5517140"/>
          </a:xfrm>
          <a:prstGeom prst="rect">
            <a:avLst/>
          </a:prstGeom>
        </p:spPr>
      </p:pic>
    </p:spTree>
    <p:extLst>
      <p:ext uri="{BB962C8B-B14F-4D97-AF65-F5344CB8AC3E}">
        <p14:creationId xmlns:p14="http://schemas.microsoft.com/office/powerpoint/2010/main" val="1997761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91A443-8E09-7800-2C5A-F466D04AD3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E7FE5E7-9024-44E7-7D77-9E54399B3734}"/>
              </a:ext>
            </a:extLst>
          </p:cNvPr>
          <p:cNvPicPr>
            <a:picLocks noChangeAspect="1"/>
          </p:cNvPicPr>
          <p:nvPr/>
        </p:nvPicPr>
        <p:blipFill>
          <a:blip r:embed="rId3"/>
          <a:stretch>
            <a:fillRect/>
          </a:stretch>
        </p:blipFill>
        <p:spPr>
          <a:xfrm>
            <a:off x="0" y="1938946"/>
            <a:ext cx="12192000" cy="3196223"/>
          </a:xfrm>
          <a:prstGeom prst="rect">
            <a:avLst/>
          </a:prstGeom>
        </p:spPr>
      </p:pic>
      <p:sp>
        <p:nvSpPr>
          <p:cNvPr id="2" name="Title 1">
            <a:extLst>
              <a:ext uri="{FF2B5EF4-FFF2-40B4-BE49-F238E27FC236}">
                <a16:creationId xmlns:a16="http://schemas.microsoft.com/office/drawing/2014/main" id="{37FE4F0A-0177-0423-970F-E9D8D6C58F1F}"/>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Criterion-Related Validity</a:t>
            </a:r>
          </a:p>
        </p:txBody>
      </p:sp>
      <p:pic>
        <p:nvPicPr>
          <p:cNvPr id="4" name="Picture 3" descr="A orange and blue letter i&#10;&#10;Description automatically generated">
            <a:extLst>
              <a:ext uri="{FF2B5EF4-FFF2-40B4-BE49-F238E27FC236}">
                <a16:creationId xmlns:a16="http://schemas.microsoft.com/office/drawing/2014/main" id="{B95D1217-A69B-E702-4008-CF9E2206C0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6154DFFA-45D9-CC2D-8244-D5C6CE5D69AF}"/>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18</a:t>
            </a:fld>
            <a:endParaRPr lang="en-US" sz="2000" dirty="0">
              <a:latin typeface="Times New Roman" panose="02020603050405020304" pitchFamily="18" charset="0"/>
              <a:cs typeface="Times New Roman" panose="02020603050405020304" pitchFamily="18" charset="0"/>
            </a:endParaRPr>
          </a:p>
        </p:txBody>
      </p:sp>
      <p:grpSp>
        <p:nvGrpSpPr>
          <p:cNvPr id="3" name="Group 2">
            <a:extLst>
              <a:ext uri="{FF2B5EF4-FFF2-40B4-BE49-F238E27FC236}">
                <a16:creationId xmlns:a16="http://schemas.microsoft.com/office/drawing/2014/main" id="{E087E7F7-DE16-2244-9EAE-1AD1471F8D56}"/>
              </a:ext>
            </a:extLst>
          </p:cNvPr>
          <p:cNvGrpSpPr/>
          <p:nvPr/>
        </p:nvGrpSpPr>
        <p:grpSpPr>
          <a:xfrm>
            <a:off x="3811910" y="2806307"/>
            <a:ext cx="7640720" cy="1771249"/>
            <a:chOff x="3811910" y="2806307"/>
            <a:chExt cx="7640720" cy="1771249"/>
          </a:xfrm>
        </p:grpSpPr>
        <p:sp>
          <p:nvSpPr>
            <p:cNvPr id="21" name="Rectangle 20">
              <a:extLst>
                <a:ext uri="{FF2B5EF4-FFF2-40B4-BE49-F238E27FC236}">
                  <a16:creationId xmlns:a16="http://schemas.microsoft.com/office/drawing/2014/main" id="{9D2E888B-A472-9F6C-6910-276C1AB2CF8F}"/>
                </a:ext>
              </a:extLst>
            </p:cNvPr>
            <p:cNvSpPr/>
            <p:nvPr/>
          </p:nvSpPr>
          <p:spPr>
            <a:xfrm>
              <a:off x="3811910" y="3101979"/>
              <a:ext cx="517525" cy="1472803"/>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A42DD36-A05F-84B6-B2A6-F6FB3E6FA9CB}"/>
                </a:ext>
              </a:extLst>
            </p:cNvPr>
            <p:cNvSpPr/>
            <p:nvPr/>
          </p:nvSpPr>
          <p:spPr>
            <a:xfrm>
              <a:off x="5755875" y="3106341"/>
              <a:ext cx="517525" cy="290909"/>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2177B5-D4A7-664E-77A7-2578C303FD2B}"/>
                </a:ext>
              </a:extLst>
            </p:cNvPr>
            <p:cNvSpPr/>
            <p:nvPr/>
          </p:nvSpPr>
          <p:spPr>
            <a:xfrm>
              <a:off x="7013575" y="3689751"/>
              <a:ext cx="686265" cy="290909"/>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B767DCC-7047-3D37-3905-8781E284C6D5}"/>
                </a:ext>
              </a:extLst>
            </p:cNvPr>
            <p:cNvSpPr/>
            <p:nvPr/>
          </p:nvSpPr>
          <p:spPr>
            <a:xfrm>
              <a:off x="7699840" y="3104753"/>
              <a:ext cx="517525" cy="1472803"/>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BA34277-52FF-68FC-8DAB-AC1C9F998746}"/>
                </a:ext>
              </a:extLst>
            </p:cNvPr>
            <p:cNvSpPr/>
            <p:nvPr/>
          </p:nvSpPr>
          <p:spPr>
            <a:xfrm>
              <a:off x="9649290" y="3978675"/>
              <a:ext cx="517525" cy="598484"/>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243D86F-3F26-4DC4-FAC8-5C0EDA68BBF0}"/>
                </a:ext>
              </a:extLst>
            </p:cNvPr>
            <p:cNvSpPr/>
            <p:nvPr/>
          </p:nvSpPr>
          <p:spPr>
            <a:xfrm>
              <a:off x="9643805" y="2806307"/>
              <a:ext cx="517525" cy="598484"/>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482F9F5-8FF9-3A91-36F6-CAC969D4C1A3}"/>
                </a:ext>
              </a:extLst>
            </p:cNvPr>
            <p:cNvSpPr/>
            <p:nvPr/>
          </p:nvSpPr>
          <p:spPr>
            <a:xfrm>
              <a:off x="10935105" y="3700470"/>
              <a:ext cx="517525" cy="290909"/>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5381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D65FF-CA22-D950-34CD-D79B423DCB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0AFE6A-A30B-E402-324F-060F6D406DA9}"/>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Cognitive Ability  </a:t>
            </a:r>
          </a:p>
        </p:txBody>
      </p:sp>
      <p:pic>
        <p:nvPicPr>
          <p:cNvPr id="4" name="Picture 3" descr="A orange and blue letter i&#10;&#10;Description automatically generated">
            <a:extLst>
              <a:ext uri="{FF2B5EF4-FFF2-40B4-BE49-F238E27FC236}">
                <a16:creationId xmlns:a16="http://schemas.microsoft.com/office/drawing/2014/main" id="{C55D7307-5E95-EF1E-F254-1A55557309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C033DDD1-73AC-C02F-FC17-2FD25C4A651A}"/>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19</a:t>
            </a:fld>
            <a:endParaRPr lang="en-US"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E15251F-9ACD-A7E9-8299-97B2351636B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0" y="1323313"/>
            <a:ext cx="12192000" cy="4211373"/>
          </a:xfrm>
          <a:prstGeom prst="rect">
            <a:avLst/>
          </a:prstGeom>
        </p:spPr>
      </p:pic>
      <p:grpSp>
        <p:nvGrpSpPr>
          <p:cNvPr id="16" name="Group 15">
            <a:extLst>
              <a:ext uri="{FF2B5EF4-FFF2-40B4-BE49-F238E27FC236}">
                <a16:creationId xmlns:a16="http://schemas.microsoft.com/office/drawing/2014/main" id="{7F4766D3-51F6-4034-1FEE-DD5E8C2483A7}"/>
              </a:ext>
            </a:extLst>
          </p:cNvPr>
          <p:cNvGrpSpPr/>
          <p:nvPr/>
        </p:nvGrpSpPr>
        <p:grpSpPr>
          <a:xfrm>
            <a:off x="3077725" y="2882507"/>
            <a:ext cx="8622784" cy="2581094"/>
            <a:chOff x="3077725" y="2882507"/>
            <a:chExt cx="8622784" cy="2581094"/>
          </a:xfrm>
        </p:grpSpPr>
        <p:sp>
          <p:nvSpPr>
            <p:cNvPr id="3" name="Rectangle 2">
              <a:extLst>
                <a:ext uri="{FF2B5EF4-FFF2-40B4-BE49-F238E27FC236}">
                  <a16:creationId xmlns:a16="http://schemas.microsoft.com/office/drawing/2014/main" id="{8DF29BA5-F52A-F8D7-199F-6F607D7E3E63}"/>
                </a:ext>
              </a:extLst>
            </p:cNvPr>
            <p:cNvSpPr/>
            <p:nvPr/>
          </p:nvSpPr>
          <p:spPr>
            <a:xfrm>
              <a:off x="3077725" y="2884595"/>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FC1349D-F16A-CE05-D3E8-191AB636AE6E}"/>
                </a:ext>
              </a:extLst>
            </p:cNvPr>
            <p:cNvSpPr/>
            <p:nvPr/>
          </p:nvSpPr>
          <p:spPr>
            <a:xfrm>
              <a:off x="3077725" y="3894253"/>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45B26F8-DB71-F5F0-6A7F-CE225BEE07F9}"/>
                </a:ext>
              </a:extLst>
            </p:cNvPr>
            <p:cNvSpPr/>
            <p:nvPr/>
          </p:nvSpPr>
          <p:spPr>
            <a:xfrm>
              <a:off x="3077725" y="4424371"/>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EFD5CC4-2899-7D6B-8591-367BD8C62476}"/>
                </a:ext>
              </a:extLst>
            </p:cNvPr>
            <p:cNvSpPr/>
            <p:nvPr/>
          </p:nvSpPr>
          <p:spPr>
            <a:xfrm>
              <a:off x="4625538" y="3387832"/>
              <a:ext cx="850148" cy="1063517"/>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40273EDE-7BB8-83E5-7B1D-3E398609ED6F}"/>
                </a:ext>
              </a:extLst>
            </p:cNvPr>
            <p:cNvSpPr/>
            <p:nvPr/>
          </p:nvSpPr>
          <p:spPr>
            <a:xfrm>
              <a:off x="4625538" y="4930670"/>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F8871DE-69DD-282A-7C0B-B34CF28E6C8C}"/>
                </a:ext>
              </a:extLst>
            </p:cNvPr>
            <p:cNvSpPr/>
            <p:nvPr/>
          </p:nvSpPr>
          <p:spPr>
            <a:xfrm>
              <a:off x="6173351" y="2883404"/>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A720CE5-FBDB-58E6-3C6D-9DBD402CD765}"/>
                </a:ext>
              </a:extLst>
            </p:cNvPr>
            <p:cNvSpPr/>
            <p:nvPr/>
          </p:nvSpPr>
          <p:spPr>
            <a:xfrm>
              <a:off x="7760129" y="4451349"/>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B7C196A-4A3E-FC3C-0A47-58CBB9208741}"/>
                </a:ext>
              </a:extLst>
            </p:cNvPr>
            <p:cNvSpPr/>
            <p:nvPr/>
          </p:nvSpPr>
          <p:spPr>
            <a:xfrm>
              <a:off x="7760129" y="2882507"/>
              <a:ext cx="850148" cy="530118"/>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AB3ECBB-0F83-7896-0C78-B7EE756757F5}"/>
                </a:ext>
              </a:extLst>
            </p:cNvPr>
            <p:cNvSpPr/>
            <p:nvPr/>
          </p:nvSpPr>
          <p:spPr>
            <a:xfrm>
              <a:off x="9307942" y="3425028"/>
              <a:ext cx="850148" cy="2031790"/>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31C98CA-4634-5BBC-4F15-69EE0B024DE9}"/>
                </a:ext>
              </a:extLst>
            </p:cNvPr>
            <p:cNvSpPr/>
            <p:nvPr/>
          </p:nvSpPr>
          <p:spPr>
            <a:xfrm>
              <a:off x="10850361" y="2887702"/>
              <a:ext cx="850148" cy="2575899"/>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7501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normAutofit fontScale="90000"/>
          </a:bodyPr>
          <a:lstStyle/>
          <a:p>
            <a:r>
              <a:rPr lang="en-US" dirty="0">
                <a:solidFill>
                  <a:srgbClr val="FF5F0F"/>
                </a:solidFill>
                <a:latin typeface="Times New Roman" panose="02020603050405020304" pitchFamily="18" charset="0"/>
                <a:cs typeface="Times New Roman" panose="02020603050405020304" pitchFamily="18" charset="0"/>
              </a:rPr>
              <a:t>Traditional Forced-Choice Measurement (TFC)</a:t>
            </a:r>
          </a:p>
        </p:txBody>
      </p:sp>
      <p:sp>
        <p:nvSpPr>
          <p:cNvPr id="3" name="Content Placeholder 2">
            <a:extLst>
              <a:ext uri="{FF2B5EF4-FFF2-40B4-BE49-F238E27FC236}">
                <a16:creationId xmlns:a16="http://schemas.microsoft.com/office/drawing/2014/main" id="{FE02E472-8762-3B84-5CCC-B178A27EAC0D}"/>
              </a:ext>
            </a:extLst>
          </p:cNvPr>
          <p:cNvSpPr>
            <a:spLocks noGrp="1"/>
          </p:cNvSpPr>
          <p:nvPr>
            <p:ph idx="1"/>
          </p:nvPr>
        </p:nvSpPr>
        <p:spPr/>
        <p:txBody>
          <a:bodyPr/>
          <a:lstStyle/>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BB03CE9F-9C94-C7A6-5B81-C3AD453E4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pic>
        <p:nvPicPr>
          <p:cNvPr id="5" name="Picture 4">
            <a:extLst>
              <a:ext uri="{FF2B5EF4-FFF2-40B4-BE49-F238E27FC236}">
                <a16:creationId xmlns:a16="http://schemas.microsoft.com/office/drawing/2014/main" id="{7A424B53-69EA-BE44-B1E0-01E7348DBE22}"/>
              </a:ext>
            </a:extLst>
          </p:cNvPr>
          <p:cNvPicPr>
            <a:picLocks noChangeAspect="1"/>
          </p:cNvPicPr>
          <p:nvPr/>
        </p:nvPicPr>
        <p:blipFill>
          <a:blip r:embed="rId4"/>
          <a:stretch>
            <a:fillRect/>
          </a:stretch>
        </p:blipFill>
        <p:spPr>
          <a:xfrm>
            <a:off x="337228" y="1692275"/>
            <a:ext cx="5582231" cy="3837381"/>
          </a:xfrm>
          <a:prstGeom prst="rect">
            <a:avLst/>
          </a:prstGeom>
        </p:spPr>
      </p:pic>
      <p:pic>
        <p:nvPicPr>
          <p:cNvPr id="6" name="Picture 5">
            <a:extLst>
              <a:ext uri="{FF2B5EF4-FFF2-40B4-BE49-F238E27FC236}">
                <a16:creationId xmlns:a16="http://schemas.microsoft.com/office/drawing/2014/main" id="{283DD073-A164-9F9A-31AD-5D8399AFE95D}"/>
              </a:ext>
            </a:extLst>
          </p:cNvPr>
          <p:cNvPicPr>
            <a:picLocks noChangeAspect="1"/>
          </p:cNvPicPr>
          <p:nvPr/>
        </p:nvPicPr>
        <p:blipFill>
          <a:blip r:embed="rId5"/>
          <a:stretch>
            <a:fillRect/>
          </a:stretch>
        </p:blipFill>
        <p:spPr>
          <a:xfrm>
            <a:off x="6272541" y="1727401"/>
            <a:ext cx="5582231" cy="3802255"/>
          </a:xfrm>
          <a:prstGeom prst="rect">
            <a:avLst/>
          </a:prstGeom>
        </p:spPr>
      </p:pic>
      <p:sp>
        <p:nvSpPr>
          <p:cNvPr id="9" name="Slide Number Placeholder 6">
            <a:extLst>
              <a:ext uri="{FF2B5EF4-FFF2-40B4-BE49-F238E27FC236}">
                <a16:creationId xmlns:a16="http://schemas.microsoft.com/office/drawing/2014/main" id="{0869F59E-9FC5-3773-54B1-173F1A529923}"/>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2</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3129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C9C29-DE10-08A3-89D2-5B85BE1434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2039D1-C885-9DA0-7197-50EAAF14FC56}"/>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Respondent Reactions</a:t>
            </a:r>
          </a:p>
        </p:txBody>
      </p:sp>
      <p:pic>
        <p:nvPicPr>
          <p:cNvPr id="4" name="Picture 3" descr="A orange and blue letter i&#10;&#10;Description automatically generated">
            <a:extLst>
              <a:ext uri="{FF2B5EF4-FFF2-40B4-BE49-F238E27FC236}">
                <a16:creationId xmlns:a16="http://schemas.microsoft.com/office/drawing/2014/main" id="{3BDED454-7A3B-05BB-7983-7481CE5724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5A5D6ABE-EF1E-FBED-7085-2FA8068BBB07}"/>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20</a:t>
            </a:fld>
            <a:endParaRPr lang="en-US" sz="2000" dirty="0">
              <a:latin typeface="Times New Roman" panose="02020603050405020304" pitchFamily="18" charset="0"/>
              <a:cs typeface="Times New Roman" panose="02020603050405020304" pitchFamily="18" charset="0"/>
            </a:endParaRPr>
          </a:p>
        </p:txBody>
      </p:sp>
      <p:pic>
        <p:nvPicPr>
          <p:cNvPr id="15" name="Picture 14">
            <a:extLst>
              <a:ext uri="{FF2B5EF4-FFF2-40B4-BE49-F238E27FC236}">
                <a16:creationId xmlns:a16="http://schemas.microsoft.com/office/drawing/2014/main" id="{0979A08B-6A1C-333C-862F-7BAA3DB9074C}"/>
              </a:ext>
            </a:extLst>
          </p:cNvPr>
          <p:cNvPicPr>
            <a:picLocks noChangeAspect="1"/>
          </p:cNvPicPr>
          <p:nvPr/>
        </p:nvPicPr>
        <p:blipFill>
          <a:blip r:embed="rId4"/>
          <a:stretch>
            <a:fillRect/>
          </a:stretch>
        </p:blipFill>
        <p:spPr>
          <a:xfrm>
            <a:off x="0" y="1693312"/>
            <a:ext cx="12192000" cy="3618520"/>
          </a:xfrm>
          <a:prstGeom prst="rect">
            <a:avLst/>
          </a:prstGeom>
        </p:spPr>
      </p:pic>
      <p:grpSp>
        <p:nvGrpSpPr>
          <p:cNvPr id="6" name="Group 5">
            <a:extLst>
              <a:ext uri="{FF2B5EF4-FFF2-40B4-BE49-F238E27FC236}">
                <a16:creationId xmlns:a16="http://schemas.microsoft.com/office/drawing/2014/main" id="{E7A2CD54-2E5E-2994-FCAB-4D33B93B1EA5}"/>
              </a:ext>
            </a:extLst>
          </p:cNvPr>
          <p:cNvGrpSpPr/>
          <p:nvPr/>
        </p:nvGrpSpPr>
        <p:grpSpPr>
          <a:xfrm>
            <a:off x="6385064" y="3141770"/>
            <a:ext cx="5549759" cy="1801705"/>
            <a:chOff x="6385064" y="3141770"/>
            <a:chExt cx="5549759" cy="1801705"/>
          </a:xfrm>
        </p:grpSpPr>
        <p:sp>
          <p:nvSpPr>
            <p:cNvPr id="3" name="Rectangle 2">
              <a:extLst>
                <a:ext uri="{FF2B5EF4-FFF2-40B4-BE49-F238E27FC236}">
                  <a16:creationId xmlns:a16="http://schemas.microsoft.com/office/drawing/2014/main" id="{BC93B607-5610-CD1E-8D90-A553FDFDE174}"/>
                </a:ext>
              </a:extLst>
            </p:cNvPr>
            <p:cNvSpPr/>
            <p:nvPr/>
          </p:nvSpPr>
          <p:spPr>
            <a:xfrm>
              <a:off x="6385064" y="3141770"/>
              <a:ext cx="744397" cy="770623"/>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5D84D0A-F8A5-26B6-F220-5C5DDF51BC41}"/>
                </a:ext>
              </a:extLst>
            </p:cNvPr>
            <p:cNvSpPr/>
            <p:nvPr/>
          </p:nvSpPr>
          <p:spPr>
            <a:xfrm>
              <a:off x="11190426" y="4583906"/>
              <a:ext cx="744397" cy="359569"/>
            </a:xfrm>
            <a:prstGeom prst="rect">
              <a:avLst/>
            </a:prstGeom>
            <a:solidFill>
              <a:srgbClr val="FFFF66">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0027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359FA-4A8E-7E2A-DC49-93E98091AC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B81205-E4DC-ABBB-79C2-E24A35952340}"/>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Completion Time</a:t>
            </a:r>
          </a:p>
        </p:txBody>
      </p:sp>
      <p:pic>
        <p:nvPicPr>
          <p:cNvPr id="4" name="Picture 3" descr="A orange and blue letter i&#10;&#10;Description automatically generated">
            <a:extLst>
              <a:ext uri="{FF2B5EF4-FFF2-40B4-BE49-F238E27FC236}">
                <a16:creationId xmlns:a16="http://schemas.microsoft.com/office/drawing/2014/main" id="{A00C73D2-759A-E83E-FABA-7290F09C49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FC94D08B-F5C9-9436-72EB-72315BEF77F6}"/>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21</a:t>
            </a:fld>
            <a:endParaRPr lang="en-US" sz="2000" dirty="0">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70EA7118-FCA7-70E2-F62A-4DB82BA2B1D3}"/>
              </a:ext>
            </a:extLst>
          </p:cNvPr>
          <p:cNvPicPr>
            <a:picLocks noChangeAspect="1"/>
          </p:cNvPicPr>
          <p:nvPr/>
        </p:nvPicPr>
        <p:blipFill>
          <a:blip r:embed="rId4"/>
          <a:stretch>
            <a:fillRect/>
          </a:stretch>
        </p:blipFill>
        <p:spPr>
          <a:xfrm>
            <a:off x="2185198" y="1208795"/>
            <a:ext cx="7821603" cy="5458705"/>
          </a:xfrm>
          <a:prstGeom prst="rect">
            <a:avLst/>
          </a:prstGeom>
        </p:spPr>
      </p:pic>
    </p:spTree>
    <p:extLst>
      <p:ext uri="{BB962C8B-B14F-4D97-AF65-F5344CB8AC3E}">
        <p14:creationId xmlns:p14="http://schemas.microsoft.com/office/powerpoint/2010/main" val="383682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F9964D-F5C9-5A18-9A1C-CC75AFCF82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94DD7B-DFD3-134B-2F43-A8BFCC93AAF9}"/>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Usefulness of Compositional Forced-Choice</a:t>
            </a:r>
          </a:p>
        </p:txBody>
      </p:sp>
      <p:sp>
        <p:nvSpPr>
          <p:cNvPr id="16" name="Content Placeholder 2">
            <a:extLst>
              <a:ext uri="{FF2B5EF4-FFF2-40B4-BE49-F238E27FC236}">
                <a16:creationId xmlns:a16="http://schemas.microsoft.com/office/drawing/2014/main" id="{F94FA207-F824-3ABE-D6DE-8CF687FD2B59}"/>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Mixed view of CFC usefulness</a:t>
            </a:r>
          </a:p>
          <a:p>
            <a:r>
              <a:rPr lang="en-US" dirty="0">
                <a:latin typeface="Times New Roman" panose="02020603050405020304" pitchFamily="18" charset="0"/>
                <a:cs typeface="Times New Roman" panose="02020603050405020304" pitchFamily="18" charset="0"/>
              </a:rPr>
              <a:t>Higher model fit</a:t>
            </a:r>
          </a:p>
          <a:p>
            <a:r>
              <a:rPr lang="en-US" dirty="0">
                <a:latin typeface="Times New Roman" panose="02020603050405020304" pitchFamily="18" charset="0"/>
                <a:cs typeface="Times New Roman" panose="02020603050405020304" pitchFamily="18" charset="0"/>
              </a:rPr>
              <a:t>Low reliability in CFC-20</a:t>
            </a:r>
          </a:p>
          <a:p>
            <a:r>
              <a:rPr lang="en-US" dirty="0">
                <a:latin typeface="Times New Roman" panose="02020603050405020304" pitchFamily="18" charset="0"/>
                <a:cs typeface="Times New Roman" panose="02020603050405020304" pitchFamily="18" charset="0"/>
              </a:rPr>
              <a:t>CFC-100 worse criterion-related and convergent validity</a:t>
            </a:r>
          </a:p>
          <a:p>
            <a:r>
              <a:rPr lang="en-US" dirty="0">
                <a:latin typeface="Times New Roman" panose="02020603050405020304" pitchFamily="18" charset="0"/>
                <a:cs typeface="Times New Roman" panose="02020603050405020304" pitchFamily="18" charset="0"/>
              </a:rPr>
              <a:t>CFC formats take significantly more time</a:t>
            </a: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252B2B59-2B79-C2FF-AD18-1DE9FC0AB6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D84BC296-8884-912F-4354-A16DE0F8E163}"/>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22</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151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06DB9-DFEC-F09B-E2AB-AEE6E7A178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9A566F-F1AB-CBA2-1D06-47127757DFB6}"/>
              </a:ext>
            </a:extLst>
          </p:cNvPr>
          <p:cNvSpPr>
            <a:spLocks noGrp="1"/>
          </p:cNvSpPr>
          <p:nvPr>
            <p:ph type="title"/>
          </p:nvPr>
        </p:nvSpPr>
        <p:spPr>
          <a:xfrm>
            <a:off x="251114" y="341314"/>
            <a:ext cx="10835986" cy="781338"/>
          </a:xfrm>
        </p:spPr>
        <p:txBody>
          <a:bodyPr>
            <a:normAutofit/>
          </a:bodyPr>
          <a:lstStyle/>
          <a:p>
            <a:r>
              <a:rPr lang="en-US" dirty="0">
                <a:solidFill>
                  <a:srgbClr val="FF5F0F"/>
                </a:solidFill>
                <a:latin typeface="Times New Roman" panose="02020603050405020304" pitchFamily="18" charset="0"/>
                <a:cs typeface="Times New Roman" panose="02020603050405020304" pitchFamily="18" charset="0"/>
              </a:rPr>
              <a:t>The Future of CFC Measurement </a:t>
            </a:r>
          </a:p>
        </p:txBody>
      </p:sp>
      <p:sp>
        <p:nvSpPr>
          <p:cNvPr id="16" name="Content Placeholder 2">
            <a:extLst>
              <a:ext uri="{FF2B5EF4-FFF2-40B4-BE49-F238E27FC236}">
                <a16:creationId xmlns:a16="http://schemas.microsoft.com/office/drawing/2014/main" id="{406221DC-0C88-3DFF-13C1-94BF220F8A61}"/>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More work needs to be done</a:t>
            </a:r>
          </a:p>
          <a:p>
            <a:r>
              <a:rPr lang="en-US" dirty="0">
                <a:latin typeface="Times New Roman" panose="02020603050405020304" pitchFamily="18" charset="0"/>
                <a:cs typeface="Times New Roman" panose="02020603050405020304" pitchFamily="18" charset="0"/>
              </a:rPr>
              <a:t>Direct comparison with TFC</a:t>
            </a:r>
          </a:p>
          <a:p>
            <a:r>
              <a:rPr lang="en-US" dirty="0">
                <a:latin typeface="Times New Roman" panose="02020603050405020304" pitchFamily="18" charset="0"/>
                <a:cs typeface="Times New Roman" panose="02020603050405020304" pitchFamily="18" charset="0"/>
              </a:rPr>
              <a:t>Variation in number of points</a:t>
            </a:r>
          </a:p>
          <a:p>
            <a:r>
              <a:rPr lang="en-US" dirty="0">
                <a:latin typeface="Times New Roman" panose="02020603050405020304" pitchFamily="18" charset="0"/>
                <a:cs typeface="Times New Roman" panose="02020603050405020304" pitchFamily="18" charset="0"/>
              </a:rPr>
              <a:t>Yet to be fully evaluated</a:t>
            </a:r>
          </a:p>
        </p:txBody>
      </p:sp>
      <p:pic>
        <p:nvPicPr>
          <p:cNvPr id="4" name="Picture 3" descr="A orange and blue letter i&#10;&#10;Description automatically generated">
            <a:extLst>
              <a:ext uri="{FF2B5EF4-FFF2-40B4-BE49-F238E27FC236}">
                <a16:creationId xmlns:a16="http://schemas.microsoft.com/office/drawing/2014/main" id="{51EFF40D-FC74-E5C4-9317-3CBC2F608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9B30E771-58C3-0A4B-4B45-F0165110F7E4}"/>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23</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10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References </a:t>
            </a:r>
          </a:p>
        </p:txBody>
      </p:sp>
      <p:pic>
        <p:nvPicPr>
          <p:cNvPr id="4" name="Picture 3" descr="A orange and blue letter i&#10;&#10;Description automatically generated">
            <a:extLst>
              <a:ext uri="{FF2B5EF4-FFF2-40B4-BE49-F238E27FC236}">
                <a16:creationId xmlns:a16="http://schemas.microsoft.com/office/drawing/2014/main" id="{7C19AADF-F9F7-886A-043B-A672F239E5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pic>
        <p:nvPicPr>
          <p:cNvPr id="13" name="Picture 12">
            <a:extLst>
              <a:ext uri="{FF2B5EF4-FFF2-40B4-BE49-F238E27FC236}">
                <a16:creationId xmlns:a16="http://schemas.microsoft.com/office/drawing/2014/main" id="{41C1669F-A5A9-4BDE-6F5F-54B1A9B4B309}"/>
              </a:ext>
            </a:extLst>
          </p:cNvPr>
          <p:cNvPicPr>
            <a:picLocks noChangeAspect="1"/>
          </p:cNvPicPr>
          <p:nvPr/>
        </p:nvPicPr>
        <p:blipFill>
          <a:blip r:embed="rId4"/>
          <a:stretch>
            <a:fillRect/>
          </a:stretch>
        </p:blipFill>
        <p:spPr>
          <a:xfrm>
            <a:off x="308892" y="1617999"/>
            <a:ext cx="5708428" cy="3657600"/>
          </a:xfrm>
          <a:prstGeom prst="rect">
            <a:avLst/>
          </a:prstGeom>
        </p:spPr>
      </p:pic>
      <p:pic>
        <p:nvPicPr>
          <p:cNvPr id="15" name="Picture 14">
            <a:extLst>
              <a:ext uri="{FF2B5EF4-FFF2-40B4-BE49-F238E27FC236}">
                <a16:creationId xmlns:a16="http://schemas.microsoft.com/office/drawing/2014/main" id="{60BB6AA8-0FE8-A9D4-9435-171B4B855C3A}"/>
              </a:ext>
            </a:extLst>
          </p:cNvPr>
          <p:cNvPicPr>
            <a:picLocks noChangeAspect="1"/>
          </p:cNvPicPr>
          <p:nvPr/>
        </p:nvPicPr>
        <p:blipFill>
          <a:blip r:embed="rId5"/>
          <a:stretch>
            <a:fillRect/>
          </a:stretch>
        </p:blipFill>
        <p:spPr>
          <a:xfrm>
            <a:off x="6234553" y="1589083"/>
            <a:ext cx="5439224" cy="3657600"/>
          </a:xfrm>
          <a:prstGeom prst="rect">
            <a:avLst/>
          </a:prstGeom>
        </p:spPr>
      </p:pic>
    </p:spTree>
    <p:extLst>
      <p:ext uri="{BB962C8B-B14F-4D97-AF65-F5344CB8AC3E}">
        <p14:creationId xmlns:p14="http://schemas.microsoft.com/office/powerpoint/2010/main" val="251697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Benefits of TFC Measurement (vs. Likert)</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normAutofit/>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Resistance to faking in high stakes situations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Resistance to response biases: </a:t>
            </a:r>
          </a:p>
          <a:p>
            <a:pPr marL="914400" lvl="1" indent="-457200">
              <a:buFont typeface="+mj-lt"/>
              <a:buAutoNum type="alphaLcParenR"/>
            </a:pPr>
            <a:r>
              <a:rPr lang="en-US" dirty="0">
                <a:latin typeface="Times New Roman" panose="02020603050405020304" pitchFamily="18" charset="0"/>
                <a:cs typeface="Times New Roman" panose="02020603050405020304" pitchFamily="18" charset="0"/>
              </a:rPr>
              <a:t>extreme response style</a:t>
            </a:r>
          </a:p>
          <a:p>
            <a:pPr marL="914400" lvl="1" indent="-457200">
              <a:buFont typeface="+mj-lt"/>
              <a:buAutoNum type="alphaLcParenR"/>
            </a:pPr>
            <a:r>
              <a:rPr lang="en-US" dirty="0">
                <a:latin typeface="Times New Roman" panose="02020603050405020304" pitchFamily="18" charset="0"/>
                <a:cs typeface="Times New Roman" panose="02020603050405020304" pitchFamily="18" charset="0"/>
              </a:rPr>
              <a:t>middle response style</a:t>
            </a:r>
          </a:p>
          <a:p>
            <a:pPr marL="914400" lvl="1" indent="-457200">
              <a:buFont typeface="+mj-lt"/>
              <a:buAutoNum type="alphaLcParenR"/>
            </a:pPr>
            <a:r>
              <a:rPr lang="en-US" dirty="0">
                <a:latin typeface="Times New Roman" panose="02020603050405020304" pitchFamily="18" charset="0"/>
                <a:cs typeface="Times New Roman" panose="02020603050405020304" pitchFamily="18" charset="0"/>
              </a:rPr>
              <a:t>leniency</a:t>
            </a:r>
          </a:p>
          <a:p>
            <a:pPr marL="914400" lvl="1" indent="-457200">
              <a:buFont typeface="+mj-lt"/>
              <a:buAutoNum type="alphaLcParenR"/>
            </a:pPr>
            <a:r>
              <a:rPr lang="en-US" dirty="0">
                <a:latin typeface="Times New Roman" panose="02020603050405020304" pitchFamily="18" charset="0"/>
                <a:cs typeface="Times New Roman" panose="02020603050405020304" pitchFamily="18" charset="0"/>
              </a:rPr>
              <a:t>acquiescence</a:t>
            </a:r>
          </a:p>
          <a:p>
            <a:pPr marL="914400" lvl="1" indent="-457200">
              <a:buFont typeface="+mj-lt"/>
              <a:buAutoNum type="alphaLcParenR"/>
            </a:pPr>
            <a:r>
              <a:rPr lang="en-US" dirty="0">
                <a:latin typeface="Times New Roman" panose="02020603050405020304" pitchFamily="18" charset="0"/>
                <a:cs typeface="Times New Roman" panose="02020603050405020304" pitchFamily="18" charset="0"/>
              </a:rPr>
              <a:t>…</a:t>
            </a:r>
          </a:p>
          <a:p>
            <a:pPr marL="514350" indent="-514350">
              <a:buFont typeface="+mj-lt"/>
              <a:buAutoNum type="arabicPeriod"/>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95E4033B-0680-FBD5-D390-91723950D0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5" name="Slide Number Placeholder 6">
            <a:extLst>
              <a:ext uri="{FF2B5EF4-FFF2-40B4-BE49-F238E27FC236}">
                <a16:creationId xmlns:a16="http://schemas.microsoft.com/office/drawing/2014/main" id="{8ACF1F45-99F2-649A-747D-A5037BF2512A}"/>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3</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00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normAutofit/>
          </a:bodyPr>
          <a:lstStyle/>
          <a:p>
            <a:r>
              <a:rPr lang="en-US" dirty="0">
                <a:solidFill>
                  <a:srgbClr val="FF5F0F"/>
                </a:solidFill>
                <a:latin typeface="Times New Roman" panose="02020603050405020304" pitchFamily="18" charset="0"/>
                <a:cs typeface="Times New Roman" panose="02020603050405020304" pitchFamily="18" charset="0"/>
              </a:rPr>
              <a:t>Limitations of TFC Measurement</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Lower reliability </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Less favorable respondent reactions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Can introduce randomness</a:t>
            </a:r>
          </a:p>
          <a:p>
            <a:pPr marL="514350" indent="-514350">
              <a:buFont typeface="+mj-lt"/>
              <a:buAutoNum type="arabicPeriod"/>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541975BC-8FE5-0B3B-EA04-5800A36FCC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6" name="Slide Number Placeholder 6">
            <a:extLst>
              <a:ext uri="{FF2B5EF4-FFF2-40B4-BE49-F238E27FC236}">
                <a16:creationId xmlns:a16="http://schemas.microsoft.com/office/drawing/2014/main" id="{8737B4B6-CF41-E32A-60A9-D191B7A3EF36}"/>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4</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46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a:xfrm>
            <a:off x="251113" y="341314"/>
            <a:ext cx="11940887" cy="781338"/>
          </a:xfrm>
        </p:spPr>
        <p:txBody>
          <a:bodyPr>
            <a:normAutofit/>
          </a:bodyPr>
          <a:lstStyle/>
          <a:p>
            <a:r>
              <a:rPr lang="en-US" dirty="0">
                <a:solidFill>
                  <a:srgbClr val="FF5F0F"/>
                </a:solidFill>
                <a:latin typeface="Times New Roman" panose="02020603050405020304" pitchFamily="18" charset="0"/>
                <a:cs typeface="Times New Roman" panose="02020603050405020304" pitchFamily="18" charset="0"/>
              </a:rPr>
              <a:t>Compositional Forced-Choice (CFC) Measurement</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Distribution of points</a:t>
            </a:r>
          </a:p>
          <a:p>
            <a:r>
              <a:rPr lang="en-US" dirty="0">
                <a:latin typeface="Times New Roman" panose="02020603050405020304" pitchFamily="18" charset="0"/>
                <a:cs typeface="Times New Roman" panose="02020603050405020304" pitchFamily="18" charset="0"/>
              </a:rPr>
              <a:t>Fixed number</a:t>
            </a:r>
          </a:p>
          <a:p>
            <a:r>
              <a:rPr lang="en-US" dirty="0">
                <a:latin typeface="Times New Roman" panose="02020603050405020304" pitchFamily="18" charset="0"/>
                <a:cs typeface="Times New Roman" panose="02020603050405020304" pitchFamily="18" charset="0"/>
              </a:rPr>
              <a:t>Indicating relative preference</a:t>
            </a:r>
          </a:p>
          <a:p>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1709C166-361C-BB2D-9C19-01842A4BBD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6" name="Slide Number Placeholder 6">
            <a:extLst>
              <a:ext uri="{FF2B5EF4-FFF2-40B4-BE49-F238E27FC236}">
                <a16:creationId xmlns:a16="http://schemas.microsoft.com/office/drawing/2014/main" id="{89436EDA-EE34-ADA9-2DF0-0BFC7F4239E9}"/>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5</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553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Compositional FC Example</a:t>
            </a:r>
          </a:p>
        </p:txBody>
      </p:sp>
      <p:pic>
        <p:nvPicPr>
          <p:cNvPr id="6" name="Picture 5">
            <a:extLst>
              <a:ext uri="{FF2B5EF4-FFF2-40B4-BE49-F238E27FC236}">
                <a16:creationId xmlns:a16="http://schemas.microsoft.com/office/drawing/2014/main" id="{C9F9D3EA-0DC0-4804-6935-845AFA4E31DF}"/>
              </a:ext>
            </a:extLst>
          </p:cNvPr>
          <p:cNvPicPr>
            <a:picLocks noChangeAspect="1"/>
          </p:cNvPicPr>
          <p:nvPr/>
        </p:nvPicPr>
        <p:blipFill rotWithShape="1">
          <a:blip r:embed="rId3"/>
          <a:srcRect b="25020"/>
          <a:stretch/>
        </p:blipFill>
        <p:spPr>
          <a:xfrm>
            <a:off x="1118213" y="1323275"/>
            <a:ext cx="9823054" cy="4701774"/>
          </a:xfrm>
          <a:prstGeom prst="rect">
            <a:avLst/>
          </a:prstGeom>
        </p:spPr>
      </p:pic>
      <p:pic>
        <p:nvPicPr>
          <p:cNvPr id="3" name="Picture 2" descr="A orange and blue letter i&#10;&#10;Description automatically generated">
            <a:extLst>
              <a:ext uri="{FF2B5EF4-FFF2-40B4-BE49-F238E27FC236}">
                <a16:creationId xmlns:a16="http://schemas.microsoft.com/office/drawing/2014/main" id="{9365F4B5-9C67-2E75-3E6A-20A19D5898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11" name="Slide Number Placeholder 6">
            <a:extLst>
              <a:ext uri="{FF2B5EF4-FFF2-40B4-BE49-F238E27FC236}">
                <a16:creationId xmlns:a16="http://schemas.microsoft.com/office/drawing/2014/main" id="{E7CACEE6-7A59-9440-8717-89B528F2420F}"/>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6</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7842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Potential Benefits of CFC Measurement</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noAutofit/>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Higher reliability than TFC</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More favorable respondent reactions</a:t>
            </a:r>
          </a:p>
          <a:p>
            <a:pPr marL="514350" indent="-514350">
              <a:buFont typeface="+mj-lt"/>
              <a:buAutoNum type="arabicPeriod" startAt="3"/>
            </a:pPr>
            <a:r>
              <a:rPr lang="en-US" dirty="0">
                <a:latin typeface="Times New Roman" panose="02020603050405020304" pitchFamily="18" charset="0"/>
                <a:cs typeface="Times New Roman" panose="02020603050405020304" pitchFamily="18" charset="0"/>
              </a:rPr>
              <a:t>Maintain the benefits of TFC</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Resistance to faking </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Resistance to response biases</a:t>
            </a:r>
          </a:p>
          <a:p>
            <a:pPr marL="457200" indent="-457200">
              <a:buFont typeface="+mj-lt"/>
              <a:buAutoNum type="arabicPeriod"/>
            </a:pP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A448D53B-64B8-839F-4572-8FACF83D7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6" name="Slide Number Placeholder 6">
            <a:extLst>
              <a:ext uri="{FF2B5EF4-FFF2-40B4-BE49-F238E27FC236}">
                <a16:creationId xmlns:a16="http://schemas.microsoft.com/office/drawing/2014/main" id="{A700DC73-E011-AFF7-75CA-40792B71F980}"/>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7</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580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CFC Considerations</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May require more effort</a:t>
            </a:r>
          </a:p>
          <a:p>
            <a:pPr marL="971550" lvl="1" indent="-514350">
              <a:buFont typeface="+mj-lt"/>
              <a:buAutoNum type="alphaLcParenR"/>
            </a:pPr>
            <a:r>
              <a:rPr lang="en-US" dirty="0">
                <a:latin typeface="Times New Roman" panose="02020603050405020304" pitchFamily="18" charset="0"/>
                <a:cs typeface="Times New Roman" panose="02020603050405020304" pitchFamily="18" charset="0"/>
              </a:rPr>
              <a:t>Increased cognitive demand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Cognitive ability as potential confound</a:t>
            </a:r>
          </a:p>
          <a:p>
            <a:pPr marL="514350" indent="-514350">
              <a:buFont typeface="+mj-lt"/>
              <a:buAutoNum type="arabicPeriod"/>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AE2DA9C1-A711-97BF-B0DB-7F39D4863A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6" name="Slide Number Placeholder 6">
            <a:extLst>
              <a:ext uri="{FF2B5EF4-FFF2-40B4-BE49-F238E27FC236}">
                <a16:creationId xmlns:a16="http://schemas.microsoft.com/office/drawing/2014/main" id="{7666F80E-79BF-E995-5555-1D7669658F30}"/>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8</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68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B7BE-EC3C-90C2-D881-4B6C36326E48}"/>
              </a:ext>
            </a:extLst>
          </p:cNvPr>
          <p:cNvSpPr>
            <a:spLocks noGrp="1"/>
          </p:cNvSpPr>
          <p:nvPr>
            <p:ph type="title"/>
          </p:nvPr>
        </p:nvSpPr>
        <p:spPr/>
        <p:txBody>
          <a:bodyPr/>
          <a:lstStyle/>
          <a:p>
            <a:r>
              <a:rPr lang="en-US" dirty="0">
                <a:solidFill>
                  <a:srgbClr val="FF5F0F"/>
                </a:solidFill>
                <a:latin typeface="Times New Roman" panose="02020603050405020304" pitchFamily="18" charset="0"/>
                <a:cs typeface="Times New Roman" panose="02020603050405020304" pitchFamily="18" charset="0"/>
              </a:rPr>
              <a:t>Purpose of Study</a:t>
            </a:r>
          </a:p>
        </p:txBody>
      </p:sp>
      <p:sp>
        <p:nvSpPr>
          <p:cNvPr id="3" name="Content Placeholder 2">
            <a:extLst>
              <a:ext uri="{FF2B5EF4-FFF2-40B4-BE49-F238E27FC236}">
                <a16:creationId xmlns:a16="http://schemas.microsoft.com/office/drawing/2014/main" id="{9387A3F9-5A47-AF72-9893-DB0A672A2B3A}"/>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Potential of CFC for assessing personality</a:t>
            </a:r>
          </a:p>
          <a:p>
            <a:r>
              <a:rPr lang="en-US" dirty="0">
                <a:latin typeface="Times New Roman" panose="02020603050405020304" pitchFamily="18" charset="0"/>
                <a:cs typeface="Times New Roman" panose="02020603050405020304" pitchFamily="18" charset="0"/>
              </a:rPr>
              <a:t>No current empirical study</a:t>
            </a:r>
          </a:p>
          <a:p>
            <a:r>
              <a:rPr lang="en-US" dirty="0">
                <a:latin typeface="Times New Roman" panose="02020603050405020304" pitchFamily="18" charset="0"/>
                <a:cs typeface="Times New Roman" panose="02020603050405020304" pitchFamily="18" charset="0"/>
              </a:rPr>
              <a:t>Benefits of CFC</a:t>
            </a:r>
          </a:p>
          <a:p>
            <a:r>
              <a:rPr lang="en-US" dirty="0">
                <a:latin typeface="Times New Roman" panose="02020603050405020304" pitchFamily="18" charset="0"/>
                <a:cs typeface="Times New Roman" panose="02020603050405020304" pitchFamily="18" charset="0"/>
              </a:rPr>
              <a:t>Limitations of CFC</a:t>
            </a: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descr="A orange and blue letter i&#10;&#10;Description automatically generated">
            <a:extLst>
              <a:ext uri="{FF2B5EF4-FFF2-40B4-BE49-F238E27FC236}">
                <a16:creationId xmlns:a16="http://schemas.microsoft.com/office/drawing/2014/main" id="{E5D6E8B9-5D33-ABAF-AD44-BE085D7F9B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2369" y="5728206"/>
            <a:ext cx="716281" cy="1002794"/>
          </a:xfrm>
          <a:prstGeom prst="rect">
            <a:avLst/>
          </a:prstGeom>
        </p:spPr>
      </p:pic>
      <p:sp>
        <p:nvSpPr>
          <p:cNvPr id="9" name="Slide Number Placeholder 6">
            <a:extLst>
              <a:ext uri="{FF2B5EF4-FFF2-40B4-BE49-F238E27FC236}">
                <a16:creationId xmlns:a16="http://schemas.microsoft.com/office/drawing/2014/main" id="{39F6D411-B978-2290-DF2A-212A9988E344}"/>
              </a:ext>
            </a:extLst>
          </p:cNvPr>
          <p:cNvSpPr txBox="1">
            <a:spLocks/>
          </p:cNvSpPr>
          <p:nvPr/>
        </p:nvSpPr>
        <p:spPr>
          <a:xfrm>
            <a:off x="-82193" y="6462445"/>
            <a:ext cx="503435" cy="39555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7B6EAF-D2C7-4242-B08A-EE1C45F4C8A8}" type="slidenum">
              <a:rPr lang="en-US" sz="2000" smtClean="0">
                <a:latin typeface="Times New Roman" panose="02020603050405020304" pitchFamily="18" charset="0"/>
                <a:cs typeface="Times New Roman" panose="02020603050405020304" pitchFamily="18" charset="0"/>
              </a:rPr>
              <a:pPr/>
              <a:t>9</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84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2985</TotalTime>
  <Words>2031</Words>
  <Application>Microsoft Office PowerPoint</Application>
  <PresentationFormat>Widescreen</PresentationFormat>
  <Paragraphs>245</Paragraphs>
  <Slides>24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Aptos</vt:lpstr>
      <vt:lpstr>Aptos Display</vt:lpstr>
      <vt:lpstr>Arial</vt:lpstr>
      <vt:lpstr>Bell MT</vt:lpstr>
      <vt:lpstr>Courier New</vt:lpstr>
      <vt:lpstr>Times New Roman</vt:lpstr>
      <vt:lpstr>Office Theme</vt:lpstr>
      <vt:lpstr>Pros and Cons of Compositional Forced-Choice Measurement</vt:lpstr>
      <vt:lpstr>Traditional Forced-Choice Measurement (TFC)</vt:lpstr>
      <vt:lpstr>Benefits of TFC Measurement (vs. Likert)</vt:lpstr>
      <vt:lpstr>Limitations of TFC Measurement</vt:lpstr>
      <vt:lpstr>Compositional Forced-Choice (CFC) Measurement</vt:lpstr>
      <vt:lpstr>Compositional FC Example</vt:lpstr>
      <vt:lpstr>Potential Benefits of CFC Measurement</vt:lpstr>
      <vt:lpstr>CFC Considerations</vt:lpstr>
      <vt:lpstr>Purpose of Study</vt:lpstr>
      <vt:lpstr>The Present Study</vt:lpstr>
      <vt:lpstr>Sample</vt:lpstr>
      <vt:lpstr>Conditions</vt:lpstr>
      <vt:lpstr>Measures</vt:lpstr>
      <vt:lpstr>Respondent Reaction Measures </vt:lpstr>
      <vt:lpstr>Model Fit</vt:lpstr>
      <vt:lpstr>Reliability</vt:lpstr>
      <vt:lpstr>Convergent Validity</vt:lpstr>
      <vt:lpstr>Criterion-Related Validity</vt:lpstr>
      <vt:lpstr>Cognitive Ability  </vt:lpstr>
      <vt:lpstr>Respondent Reactions</vt:lpstr>
      <vt:lpstr>Completion Time</vt:lpstr>
      <vt:lpstr>Usefulness of Compositional Forced-Choice</vt:lpstr>
      <vt:lpstr>The Future of CFC Measurement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Thielges, Austin Walker</dc:creator>
  <cp:lastModifiedBy>Thielges, Austin Walker</cp:lastModifiedBy>
  <cp:revision>293</cp:revision>
  <dcterms:created xsi:type="dcterms:W3CDTF">2024-04-16T16:43:54Z</dcterms:created>
  <dcterms:modified xsi:type="dcterms:W3CDTF">2024-11-15T00:28:22Z</dcterms:modified>
</cp:coreProperties>
</file>